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74"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754"/>
    <a:srgbClr val="CC0D57"/>
    <a:srgbClr val="FFFFFF"/>
    <a:srgbClr val="640A2C"/>
    <a:srgbClr val="D60C62"/>
    <a:srgbClr val="9D1446"/>
    <a:srgbClr val="D5055C"/>
    <a:srgbClr val="DC5577"/>
    <a:srgbClr val="0B6E6A"/>
    <a:srgbClr val="05AB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7" autoAdjust="0"/>
    <p:restoredTop sz="94660"/>
  </p:normalViewPr>
  <p:slideViewPr>
    <p:cSldViewPr snapToGrid="0">
      <p:cViewPr varScale="1">
        <p:scale>
          <a:sx n="71" d="100"/>
          <a:sy n="71" d="100"/>
        </p:scale>
        <p:origin x="768"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9CD07-18F1-499C-B207-829F3B179EF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B0CD1CEA-74CC-4991-BEEC-9754EC51784D}">
      <dgm:prSet custT="1"/>
      <dgm:spPr/>
      <dgm:t>
        <a:bodyPr lIns="360000"/>
        <a:lstStyle/>
        <a:p>
          <a:pPr algn="l" rtl="0"/>
          <a:r>
            <a:rPr lang="es-ES" sz="1400" dirty="0"/>
            <a:t>Los conflictos de intereses ponen en riesgo la obligación de garantizar el interés general del servicio público y afectan la confianza ciudadana en la administración pública.</a:t>
          </a:r>
          <a:endParaRPr lang="en-US" sz="1400" dirty="0"/>
        </a:p>
      </dgm:t>
    </dgm:pt>
    <dgm:pt modelId="{378CC67F-B37A-4413-859C-0F682567004A}" type="parTrans" cxnId="{147A257E-BABF-4E1C-9978-AC9124077584}">
      <dgm:prSet/>
      <dgm:spPr/>
      <dgm:t>
        <a:bodyPr/>
        <a:lstStyle/>
        <a:p>
          <a:endParaRPr lang="es-ES"/>
        </a:p>
      </dgm:t>
    </dgm:pt>
    <dgm:pt modelId="{27DB3F38-0C32-437F-A4AD-635605F2FE66}" type="sibTrans" cxnId="{147A257E-BABF-4E1C-9978-AC9124077584}">
      <dgm:prSet/>
      <dgm:spPr/>
      <dgm:t>
        <a:bodyPr/>
        <a:lstStyle/>
        <a:p>
          <a:endParaRPr lang="es-ES"/>
        </a:p>
      </dgm:t>
    </dgm:pt>
    <dgm:pt modelId="{7446A860-F86B-46C6-940B-AF7EF8178904}">
      <dgm:prSet custT="1"/>
      <dgm:spPr/>
      <dgm:t>
        <a:bodyPr lIns="360000"/>
        <a:lstStyle/>
        <a:p>
          <a:pPr algn="l" rtl="0"/>
          <a:r>
            <a:rPr lang="es-ES" sz="1400" dirty="0"/>
            <a:t>Por ello, es necesario que los servidores públicos y contratistas conozcan sobre las situaciones en las que sus intereses personales pueden influir en el cumplimiento de sus funciones y responsabilidades, en beneficio particular, afectando el interés público, con el fin de que puedan ser advertidos y gestionados en forma preventiva, evitando que se favorezcan intereses ajenos al bien común.</a:t>
          </a:r>
          <a:endParaRPr lang="en-US" sz="1400" dirty="0"/>
        </a:p>
      </dgm:t>
    </dgm:pt>
    <dgm:pt modelId="{70EB71A1-59E2-49C5-BC12-C5266E5ACF97}" type="parTrans" cxnId="{BA75BCB7-E21C-4604-AAF1-D75D2241EECB}">
      <dgm:prSet/>
      <dgm:spPr/>
      <dgm:t>
        <a:bodyPr/>
        <a:lstStyle/>
        <a:p>
          <a:endParaRPr lang="es-ES"/>
        </a:p>
      </dgm:t>
    </dgm:pt>
    <dgm:pt modelId="{DD0CCEB0-9EC0-42F1-99D2-DE598351BBE7}" type="sibTrans" cxnId="{BA75BCB7-E21C-4604-AAF1-D75D2241EECB}">
      <dgm:prSet/>
      <dgm:spPr/>
      <dgm:t>
        <a:bodyPr/>
        <a:lstStyle/>
        <a:p>
          <a:endParaRPr lang="es-ES"/>
        </a:p>
      </dgm:t>
    </dgm:pt>
    <dgm:pt modelId="{354011C2-2EF7-48D0-8673-4B596244AA26}">
      <dgm:prSet custT="1"/>
      <dgm:spPr/>
      <dgm:t>
        <a:bodyPr lIns="360000" rIns="144000"/>
        <a:lstStyle/>
        <a:p>
          <a:pPr algn="l" rtl="0"/>
          <a:r>
            <a:rPr lang="es-ES" sz="1400" dirty="0"/>
            <a:t>Es necesario promover una cultura de integridad en los servidores públicos que permitan prácticas preventivas para evitar que el interés particular interfiera en la realización del fin al que debe estar destinada la actividad del </a:t>
          </a:r>
          <a:r>
            <a:rPr lang="es-ES" sz="1400" dirty="0" smtClean="0"/>
            <a:t>Estado </a:t>
          </a:r>
          <a:r>
            <a:rPr lang="es-ES" sz="1400" dirty="0"/>
            <a:t>y así no incurrir en actividades que atenten contra la transparencia y la moralidad administrativa y en ocasiones puedan constituirse en actos de corrupción o faltas disciplinarias.</a:t>
          </a:r>
          <a:endParaRPr lang="en-US" sz="1400" dirty="0"/>
        </a:p>
      </dgm:t>
    </dgm:pt>
    <dgm:pt modelId="{9C5668A2-8248-4099-94D2-DE9CBA2E53FD}" type="parTrans" cxnId="{399B3AF1-A320-473F-A49C-A03E454BDFFD}">
      <dgm:prSet/>
      <dgm:spPr/>
      <dgm:t>
        <a:bodyPr/>
        <a:lstStyle/>
        <a:p>
          <a:endParaRPr lang="es-ES"/>
        </a:p>
      </dgm:t>
    </dgm:pt>
    <dgm:pt modelId="{51CB41BA-28A9-4AFB-8D8D-01ADB4AC99F1}" type="sibTrans" cxnId="{399B3AF1-A320-473F-A49C-A03E454BDFFD}">
      <dgm:prSet/>
      <dgm:spPr/>
      <dgm:t>
        <a:bodyPr/>
        <a:lstStyle/>
        <a:p>
          <a:endParaRPr lang="es-ES"/>
        </a:p>
      </dgm:t>
    </dgm:pt>
    <dgm:pt modelId="{A8CF2978-84C6-4F2E-A583-8F9BFD4D1482}" type="pres">
      <dgm:prSet presAssocID="{8619CD07-18F1-499C-B207-829F3B179EF6}" presName="Name0" presStyleCnt="0">
        <dgm:presLayoutVars>
          <dgm:dir/>
          <dgm:resizeHandles val="exact"/>
        </dgm:presLayoutVars>
      </dgm:prSet>
      <dgm:spPr/>
      <dgm:t>
        <a:bodyPr/>
        <a:lstStyle/>
        <a:p>
          <a:endParaRPr lang="es-ES"/>
        </a:p>
      </dgm:t>
    </dgm:pt>
    <dgm:pt modelId="{7D3DAD30-A657-44B1-B24C-635CB20A9EA8}" type="pres">
      <dgm:prSet presAssocID="{B0CD1CEA-74CC-4991-BEEC-9754EC51784D}" presName="node" presStyleLbl="node1" presStyleIdx="0" presStyleCnt="3" custLinFactX="-12416" custLinFactNeighborX="-100000" custLinFactNeighborY="-1972">
        <dgm:presLayoutVars>
          <dgm:bulletEnabled val="1"/>
        </dgm:presLayoutVars>
      </dgm:prSet>
      <dgm:spPr/>
      <dgm:t>
        <a:bodyPr/>
        <a:lstStyle/>
        <a:p>
          <a:endParaRPr lang="es-ES"/>
        </a:p>
      </dgm:t>
    </dgm:pt>
    <dgm:pt modelId="{8323702B-14C1-4F52-9B64-5E19ADBE2530}" type="pres">
      <dgm:prSet presAssocID="{27DB3F38-0C32-437F-A4AD-635605F2FE66}" presName="sibTrans" presStyleCnt="0"/>
      <dgm:spPr/>
    </dgm:pt>
    <dgm:pt modelId="{B10D3A1C-CEDE-4331-B1E3-DAD46466D2BD}" type="pres">
      <dgm:prSet presAssocID="{7446A860-F86B-46C6-940B-AF7EF8178904}" presName="node" presStyleLbl="node1" presStyleIdx="1" presStyleCnt="3">
        <dgm:presLayoutVars>
          <dgm:bulletEnabled val="1"/>
        </dgm:presLayoutVars>
      </dgm:prSet>
      <dgm:spPr/>
      <dgm:t>
        <a:bodyPr/>
        <a:lstStyle/>
        <a:p>
          <a:endParaRPr lang="es-ES"/>
        </a:p>
      </dgm:t>
    </dgm:pt>
    <dgm:pt modelId="{E169F37C-9FDB-4151-B6F6-D200D11CFA0C}" type="pres">
      <dgm:prSet presAssocID="{DD0CCEB0-9EC0-42F1-99D2-DE598351BBE7}" presName="sibTrans" presStyleCnt="0"/>
      <dgm:spPr/>
    </dgm:pt>
    <dgm:pt modelId="{DE7988E9-8C7D-4E24-99AE-F29C25CB8D21}" type="pres">
      <dgm:prSet presAssocID="{354011C2-2EF7-48D0-8673-4B596244AA26}" presName="node" presStyleLbl="node1" presStyleIdx="2" presStyleCnt="3">
        <dgm:presLayoutVars>
          <dgm:bulletEnabled val="1"/>
        </dgm:presLayoutVars>
      </dgm:prSet>
      <dgm:spPr/>
      <dgm:t>
        <a:bodyPr/>
        <a:lstStyle/>
        <a:p>
          <a:endParaRPr lang="es-ES"/>
        </a:p>
      </dgm:t>
    </dgm:pt>
  </dgm:ptLst>
  <dgm:cxnLst>
    <dgm:cxn modelId="{BA75BCB7-E21C-4604-AAF1-D75D2241EECB}" srcId="{8619CD07-18F1-499C-B207-829F3B179EF6}" destId="{7446A860-F86B-46C6-940B-AF7EF8178904}" srcOrd="1" destOrd="0" parTransId="{70EB71A1-59E2-49C5-BC12-C5266E5ACF97}" sibTransId="{DD0CCEB0-9EC0-42F1-99D2-DE598351BBE7}"/>
    <dgm:cxn modelId="{A647E51A-0727-4E51-A839-0E15D337C8BA}" type="presOf" srcId="{7446A860-F86B-46C6-940B-AF7EF8178904}" destId="{B10D3A1C-CEDE-4331-B1E3-DAD46466D2BD}" srcOrd="0" destOrd="0" presId="urn:microsoft.com/office/officeart/2005/8/layout/hList6"/>
    <dgm:cxn modelId="{399B3AF1-A320-473F-A49C-A03E454BDFFD}" srcId="{8619CD07-18F1-499C-B207-829F3B179EF6}" destId="{354011C2-2EF7-48D0-8673-4B596244AA26}" srcOrd="2" destOrd="0" parTransId="{9C5668A2-8248-4099-94D2-DE9CBA2E53FD}" sibTransId="{51CB41BA-28A9-4AFB-8D8D-01ADB4AC99F1}"/>
    <dgm:cxn modelId="{5CEF5424-2432-42FF-8F26-ADFA066EE4CE}" type="presOf" srcId="{354011C2-2EF7-48D0-8673-4B596244AA26}" destId="{DE7988E9-8C7D-4E24-99AE-F29C25CB8D21}" srcOrd="0" destOrd="0" presId="urn:microsoft.com/office/officeart/2005/8/layout/hList6"/>
    <dgm:cxn modelId="{543ED34A-56B1-47A3-92EE-A57BC2092743}" type="presOf" srcId="{B0CD1CEA-74CC-4991-BEEC-9754EC51784D}" destId="{7D3DAD30-A657-44B1-B24C-635CB20A9EA8}" srcOrd="0" destOrd="0" presId="urn:microsoft.com/office/officeart/2005/8/layout/hList6"/>
    <dgm:cxn modelId="{40E7438D-2BD8-4CDB-B8DC-272657E78035}" type="presOf" srcId="{8619CD07-18F1-499C-B207-829F3B179EF6}" destId="{A8CF2978-84C6-4F2E-A583-8F9BFD4D1482}" srcOrd="0" destOrd="0" presId="urn:microsoft.com/office/officeart/2005/8/layout/hList6"/>
    <dgm:cxn modelId="{147A257E-BABF-4E1C-9978-AC9124077584}" srcId="{8619CD07-18F1-499C-B207-829F3B179EF6}" destId="{B0CD1CEA-74CC-4991-BEEC-9754EC51784D}" srcOrd="0" destOrd="0" parTransId="{378CC67F-B37A-4413-859C-0F682567004A}" sibTransId="{27DB3F38-0C32-437F-A4AD-635605F2FE66}"/>
    <dgm:cxn modelId="{D41D4595-08D0-4186-AB57-A3307C1ECFF4}" type="presParOf" srcId="{A8CF2978-84C6-4F2E-A583-8F9BFD4D1482}" destId="{7D3DAD30-A657-44B1-B24C-635CB20A9EA8}" srcOrd="0" destOrd="0" presId="urn:microsoft.com/office/officeart/2005/8/layout/hList6"/>
    <dgm:cxn modelId="{B449C636-FF05-467F-9F8A-E2448E4C307B}" type="presParOf" srcId="{A8CF2978-84C6-4F2E-A583-8F9BFD4D1482}" destId="{8323702B-14C1-4F52-9B64-5E19ADBE2530}" srcOrd="1" destOrd="0" presId="urn:microsoft.com/office/officeart/2005/8/layout/hList6"/>
    <dgm:cxn modelId="{6DA292EB-7454-4951-9B85-9FC9E54E4BD0}" type="presParOf" srcId="{A8CF2978-84C6-4F2E-A583-8F9BFD4D1482}" destId="{B10D3A1C-CEDE-4331-B1E3-DAD46466D2BD}" srcOrd="2" destOrd="0" presId="urn:microsoft.com/office/officeart/2005/8/layout/hList6"/>
    <dgm:cxn modelId="{F7DA7E1D-2D81-4B0A-AAB2-C50866A27CC3}" type="presParOf" srcId="{A8CF2978-84C6-4F2E-A583-8F9BFD4D1482}" destId="{E169F37C-9FDB-4151-B6F6-D200D11CFA0C}" srcOrd="3" destOrd="0" presId="urn:microsoft.com/office/officeart/2005/8/layout/hList6"/>
    <dgm:cxn modelId="{A1AF2D8A-B8E7-445E-A741-9DECB983C4A4}" type="presParOf" srcId="{A8CF2978-84C6-4F2E-A583-8F9BFD4D1482}" destId="{DE7988E9-8C7D-4E24-99AE-F29C25CB8D2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31F7A3-7EE6-4FC6-BF99-950734666FB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57DCF4E5-22FC-4309-AAA9-DD9B7D6CCE22}">
      <dgm:prSet phldrT="[Texto]" custT="1"/>
      <dgm:spPr>
        <a:noFill/>
        <a:ln>
          <a:noFill/>
        </a:ln>
      </dgm:spPr>
      <dgm:t>
        <a:bodyPr tIns="0" bIns="0" anchor="ctr" anchorCtr="0"/>
        <a:lstStyle/>
        <a:p>
          <a:r>
            <a:rPr lang="es-CO" sz="1600" b="1" dirty="0" smtClean="0">
              <a:solidFill>
                <a:sysClr val="windowText" lastClr="000000"/>
              </a:solidFill>
            </a:rPr>
            <a:t>SERVIDOR PÚBLICO</a:t>
          </a:r>
          <a:endParaRPr lang="es-ES" sz="1600" dirty="0">
            <a:solidFill>
              <a:sysClr val="windowText" lastClr="000000"/>
            </a:solidFill>
          </a:endParaRPr>
        </a:p>
      </dgm:t>
    </dgm:pt>
    <dgm:pt modelId="{7B594AD7-94F9-4A84-902A-ABD2D54E8938}" type="parTrans" cxnId="{29A70BF1-6E65-4A03-8128-0704CCAF3730}">
      <dgm:prSet/>
      <dgm:spPr/>
      <dgm:t>
        <a:bodyPr/>
        <a:lstStyle/>
        <a:p>
          <a:endParaRPr lang="es-ES"/>
        </a:p>
      </dgm:t>
    </dgm:pt>
    <dgm:pt modelId="{8BB62492-30F8-4F05-8770-2EBEA9537266}" type="sibTrans" cxnId="{29A70BF1-6E65-4A03-8128-0704CCAF3730}">
      <dgm:prSet/>
      <dgm:spPr/>
      <dgm:t>
        <a:bodyPr/>
        <a:lstStyle/>
        <a:p>
          <a:endParaRPr lang="es-ES"/>
        </a:p>
      </dgm:t>
    </dgm:pt>
    <dgm:pt modelId="{E5FC3182-E6F7-41FA-BE9A-0B8CFAE6CE03}">
      <dgm:prSet phldrT="[Texto]"/>
      <dgm:spPr>
        <a:solidFill>
          <a:schemeClr val="bg2"/>
        </a:solidFill>
        <a:ln w="19050">
          <a:solidFill>
            <a:srgbClr val="BE0754"/>
          </a:solidFill>
        </a:ln>
      </dgm:spPr>
      <dgm:t>
        <a:bodyPr lIns="144000" rIns="144000"/>
        <a:lstStyle/>
        <a:p>
          <a:r>
            <a:rPr lang="es-CO" b="0" i="0" dirty="0" smtClean="0">
              <a:solidFill>
                <a:sysClr val="windowText" lastClr="000000"/>
              </a:solidFill>
            </a:rPr>
            <a:t>Cónyuge o compañero o compañera permanente del servidor público.</a:t>
          </a:r>
          <a:endParaRPr lang="es-ES" dirty="0">
            <a:solidFill>
              <a:sysClr val="windowText" lastClr="000000"/>
            </a:solidFill>
          </a:endParaRPr>
        </a:p>
      </dgm:t>
    </dgm:pt>
    <dgm:pt modelId="{E3691F5C-EF12-4498-B7EA-6AA471BDAE81}" type="parTrans" cxnId="{71CEF6C7-2895-4B6B-A0C6-D184A1D9D3E1}">
      <dgm:prSet/>
      <dgm:spPr>
        <a:ln w="19050">
          <a:solidFill>
            <a:srgbClr val="BE0754"/>
          </a:solidFill>
        </a:ln>
      </dgm:spPr>
      <dgm:t>
        <a:bodyPr/>
        <a:lstStyle/>
        <a:p>
          <a:endParaRPr lang="es-ES"/>
        </a:p>
      </dgm:t>
    </dgm:pt>
    <dgm:pt modelId="{BCA6E56F-EF8B-4533-870C-916C6256962B}" type="sibTrans" cxnId="{71CEF6C7-2895-4B6B-A0C6-D184A1D9D3E1}">
      <dgm:prSet/>
      <dgm:spPr/>
      <dgm:t>
        <a:bodyPr/>
        <a:lstStyle/>
        <a:p>
          <a:endParaRPr lang="es-ES"/>
        </a:p>
      </dgm:t>
    </dgm:pt>
    <dgm:pt modelId="{C61D2B69-E8D5-47F8-BC34-79D36A3E8E08}">
      <dgm:prSet phldrT="[Texto]"/>
      <dgm:spPr>
        <a:solidFill>
          <a:schemeClr val="bg2"/>
        </a:solidFill>
        <a:ln w="19050">
          <a:solidFill>
            <a:srgbClr val="BE0754"/>
          </a:solidFill>
        </a:ln>
      </dgm:spPr>
      <dgm:t>
        <a:bodyPr lIns="144000" rIns="144000"/>
        <a:lstStyle/>
        <a:p>
          <a:r>
            <a:rPr lang="es-CO" dirty="0" smtClean="0">
              <a:solidFill>
                <a:sysClr val="windowText" lastClr="000000"/>
              </a:solidFill>
            </a:rPr>
            <a:t>Parientes dentro del cuarto grado de consanguinidad o segundo de afinidad, civil o de crianza del servidor público.</a:t>
          </a:r>
          <a:endParaRPr lang="es-ES" dirty="0">
            <a:solidFill>
              <a:sysClr val="windowText" lastClr="000000"/>
            </a:solidFill>
          </a:endParaRPr>
        </a:p>
      </dgm:t>
    </dgm:pt>
    <dgm:pt modelId="{A462165F-9E12-4FC3-A9DB-063D98B4FC52}" type="parTrans" cxnId="{F886E974-D465-41EC-9C29-D55DF4990E66}">
      <dgm:prSet/>
      <dgm:spPr>
        <a:ln w="19050">
          <a:solidFill>
            <a:srgbClr val="BE0754"/>
          </a:solidFill>
        </a:ln>
      </dgm:spPr>
      <dgm:t>
        <a:bodyPr/>
        <a:lstStyle/>
        <a:p>
          <a:endParaRPr lang="es-ES"/>
        </a:p>
      </dgm:t>
    </dgm:pt>
    <dgm:pt modelId="{BB837FFE-244A-4435-A836-CF3BC74F9B51}" type="sibTrans" cxnId="{F886E974-D465-41EC-9C29-D55DF4990E66}">
      <dgm:prSet/>
      <dgm:spPr/>
      <dgm:t>
        <a:bodyPr/>
        <a:lstStyle/>
        <a:p>
          <a:endParaRPr lang="es-ES"/>
        </a:p>
      </dgm:t>
    </dgm:pt>
    <dgm:pt modelId="{34D6D242-FB4F-427E-BD52-15D6E106154F}">
      <dgm:prSet phldrT="[Texto]"/>
      <dgm:spPr>
        <a:solidFill>
          <a:schemeClr val="bg2"/>
        </a:solidFill>
        <a:ln w="19050">
          <a:solidFill>
            <a:srgbClr val="BE0754"/>
          </a:solidFill>
        </a:ln>
      </dgm:spPr>
      <dgm:t>
        <a:bodyPr lIns="144000" rIns="144000"/>
        <a:lstStyle/>
        <a:p>
          <a:r>
            <a:rPr lang="es-CO" b="0" i="0" dirty="0" smtClean="0">
              <a:solidFill>
                <a:sysClr val="windowText" lastClr="000000"/>
              </a:solidFill>
            </a:rPr>
            <a:t>Socios de hecho o de derecho del servidor público.</a:t>
          </a:r>
          <a:endParaRPr lang="es-ES" dirty="0">
            <a:solidFill>
              <a:sysClr val="windowText" lastClr="000000"/>
            </a:solidFill>
          </a:endParaRPr>
        </a:p>
      </dgm:t>
    </dgm:pt>
    <dgm:pt modelId="{85480C73-EEDF-4D6E-BE64-3366053754D0}" type="parTrans" cxnId="{4AEFFDE4-1FA0-4C58-A81D-32CFAF9D1EEC}">
      <dgm:prSet/>
      <dgm:spPr>
        <a:ln w="19050">
          <a:solidFill>
            <a:srgbClr val="BE0754"/>
          </a:solidFill>
        </a:ln>
      </dgm:spPr>
      <dgm:t>
        <a:bodyPr/>
        <a:lstStyle/>
        <a:p>
          <a:endParaRPr lang="es-ES"/>
        </a:p>
      </dgm:t>
    </dgm:pt>
    <dgm:pt modelId="{190D0A83-8CE7-4320-BB77-349DBAD0CAB7}" type="sibTrans" cxnId="{4AEFFDE4-1FA0-4C58-A81D-32CFAF9D1EEC}">
      <dgm:prSet/>
      <dgm:spPr/>
      <dgm:t>
        <a:bodyPr/>
        <a:lstStyle/>
        <a:p>
          <a:endParaRPr lang="es-ES"/>
        </a:p>
      </dgm:t>
    </dgm:pt>
    <dgm:pt modelId="{4AE001D5-0DD1-4727-A150-F326F4712558}" type="pres">
      <dgm:prSet presAssocID="{5231F7A3-7EE6-4FC6-BF99-950734666FB0}" presName="hierChild1" presStyleCnt="0">
        <dgm:presLayoutVars>
          <dgm:orgChart val="1"/>
          <dgm:chPref val="1"/>
          <dgm:dir/>
          <dgm:animOne val="branch"/>
          <dgm:animLvl val="lvl"/>
          <dgm:resizeHandles/>
        </dgm:presLayoutVars>
      </dgm:prSet>
      <dgm:spPr/>
      <dgm:t>
        <a:bodyPr/>
        <a:lstStyle/>
        <a:p>
          <a:endParaRPr lang="es-ES"/>
        </a:p>
      </dgm:t>
    </dgm:pt>
    <dgm:pt modelId="{8538BC5F-749D-411E-A698-83AA55ABF7BB}" type="pres">
      <dgm:prSet presAssocID="{57DCF4E5-22FC-4309-AAA9-DD9B7D6CCE22}" presName="hierRoot1" presStyleCnt="0">
        <dgm:presLayoutVars>
          <dgm:hierBranch val="init"/>
        </dgm:presLayoutVars>
      </dgm:prSet>
      <dgm:spPr/>
    </dgm:pt>
    <dgm:pt modelId="{0705915C-E055-4642-A567-A199B6EFE901}" type="pres">
      <dgm:prSet presAssocID="{57DCF4E5-22FC-4309-AAA9-DD9B7D6CCE22}" presName="rootComposite1" presStyleCnt="0"/>
      <dgm:spPr/>
    </dgm:pt>
    <dgm:pt modelId="{A67CA340-1CA6-4B90-9941-E8FD9B82165F}" type="pres">
      <dgm:prSet presAssocID="{57DCF4E5-22FC-4309-AAA9-DD9B7D6CCE22}" presName="rootText1" presStyleLbl="node0" presStyleIdx="0" presStyleCnt="1" custScaleY="31253">
        <dgm:presLayoutVars>
          <dgm:chPref val="3"/>
        </dgm:presLayoutVars>
      </dgm:prSet>
      <dgm:spPr/>
      <dgm:t>
        <a:bodyPr/>
        <a:lstStyle/>
        <a:p>
          <a:endParaRPr lang="es-ES"/>
        </a:p>
      </dgm:t>
    </dgm:pt>
    <dgm:pt modelId="{E5282EC3-98DD-4E32-B7B5-B285B4F1EF8B}" type="pres">
      <dgm:prSet presAssocID="{57DCF4E5-22FC-4309-AAA9-DD9B7D6CCE22}" presName="rootConnector1" presStyleLbl="node1" presStyleIdx="0" presStyleCnt="0"/>
      <dgm:spPr/>
      <dgm:t>
        <a:bodyPr/>
        <a:lstStyle/>
        <a:p>
          <a:endParaRPr lang="es-ES"/>
        </a:p>
      </dgm:t>
    </dgm:pt>
    <dgm:pt modelId="{6A0A5176-933F-4C42-80D3-F83743BC84FE}" type="pres">
      <dgm:prSet presAssocID="{57DCF4E5-22FC-4309-AAA9-DD9B7D6CCE22}" presName="hierChild2" presStyleCnt="0"/>
      <dgm:spPr/>
    </dgm:pt>
    <dgm:pt modelId="{A9399F02-EE65-44F5-90A8-E2D829DF74D9}" type="pres">
      <dgm:prSet presAssocID="{E3691F5C-EF12-4498-B7EA-6AA471BDAE81}" presName="Name37" presStyleLbl="parChTrans1D2" presStyleIdx="0" presStyleCnt="3"/>
      <dgm:spPr/>
      <dgm:t>
        <a:bodyPr/>
        <a:lstStyle/>
        <a:p>
          <a:endParaRPr lang="es-ES"/>
        </a:p>
      </dgm:t>
    </dgm:pt>
    <dgm:pt modelId="{4BF9C048-DABA-4ECF-8B39-D742F4BA4E36}" type="pres">
      <dgm:prSet presAssocID="{E5FC3182-E6F7-41FA-BE9A-0B8CFAE6CE03}" presName="hierRoot2" presStyleCnt="0">
        <dgm:presLayoutVars>
          <dgm:hierBranch val="init"/>
        </dgm:presLayoutVars>
      </dgm:prSet>
      <dgm:spPr/>
    </dgm:pt>
    <dgm:pt modelId="{D399D3AA-7109-4328-ACDE-ED99FD9A2055}" type="pres">
      <dgm:prSet presAssocID="{E5FC3182-E6F7-41FA-BE9A-0B8CFAE6CE03}" presName="rootComposite" presStyleCnt="0"/>
      <dgm:spPr/>
    </dgm:pt>
    <dgm:pt modelId="{37B0C80D-BA26-428A-A250-785BBB81E3C1}" type="pres">
      <dgm:prSet presAssocID="{E5FC3182-E6F7-41FA-BE9A-0B8CFAE6CE03}" presName="rootText" presStyleLbl="node2" presStyleIdx="0" presStyleCnt="3">
        <dgm:presLayoutVars>
          <dgm:chPref val="3"/>
        </dgm:presLayoutVars>
      </dgm:prSet>
      <dgm:spPr/>
      <dgm:t>
        <a:bodyPr/>
        <a:lstStyle/>
        <a:p>
          <a:endParaRPr lang="es-ES"/>
        </a:p>
      </dgm:t>
    </dgm:pt>
    <dgm:pt modelId="{F7C4A10E-2D22-4F33-9664-7523F6784460}" type="pres">
      <dgm:prSet presAssocID="{E5FC3182-E6F7-41FA-BE9A-0B8CFAE6CE03}" presName="rootConnector" presStyleLbl="node2" presStyleIdx="0" presStyleCnt="3"/>
      <dgm:spPr/>
      <dgm:t>
        <a:bodyPr/>
        <a:lstStyle/>
        <a:p>
          <a:endParaRPr lang="es-ES"/>
        </a:p>
      </dgm:t>
    </dgm:pt>
    <dgm:pt modelId="{C08D5DF4-3C35-4746-9D23-98C907574A50}" type="pres">
      <dgm:prSet presAssocID="{E5FC3182-E6F7-41FA-BE9A-0B8CFAE6CE03}" presName="hierChild4" presStyleCnt="0"/>
      <dgm:spPr/>
    </dgm:pt>
    <dgm:pt modelId="{DB665E17-0B41-42C4-8184-5839B19DBEE6}" type="pres">
      <dgm:prSet presAssocID="{E5FC3182-E6F7-41FA-BE9A-0B8CFAE6CE03}" presName="hierChild5" presStyleCnt="0"/>
      <dgm:spPr/>
    </dgm:pt>
    <dgm:pt modelId="{1B6E721D-D531-4307-BBA2-C83F29E87105}" type="pres">
      <dgm:prSet presAssocID="{A462165F-9E12-4FC3-A9DB-063D98B4FC52}" presName="Name37" presStyleLbl="parChTrans1D2" presStyleIdx="1" presStyleCnt="3"/>
      <dgm:spPr/>
      <dgm:t>
        <a:bodyPr/>
        <a:lstStyle/>
        <a:p>
          <a:endParaRPr lang="es-ES"/>
        </a:p>
      </dgm:t>
    </dgm:pt>
    <dgm:pt modelId="{57E3D64B-B0E4-4B84-9F5F-39A7851F7C96}" type="pres">
      <dgm:prSet presAssocID="{C61D2B69-E8D5-47F8-BC34-79D36A3E8E08}" presName="hierRoot2" presStyleCnt="0">
        <dgm:presLayoutVars>
          <dgm:hierBranch val="init"/>
        </dgm:presLayoutVars>
      </dgm:prSet>
      <dgm:spPr/>
    </dgm:pt>
    <dgm:pt modelId="{5A326BAE-37A9-40B3-AF00-B3C7DA08B5F1}" type="pres">
      <dgm:prSet presAssocID="{C61D2B69-E8D5-47F8-BC34-79D36A3E8E08}" presName="rootComposite" presStyleCnt="0"/>
      <dgm:spPr/>
    </dgm:pt>
    <dgm:pt modelId="{6CE571F8-C309-4439-B757-AE3413DC0D88}" type="pres">
      <dgm:prSet presAssocID="{C61D2B69-E8D5-47F8-BC34-79D36A3E8E08}" presName="rootText" presStyleLbl="node2" presStyleIdx="1" presStyleCnt="3">
        <dgm:presLayoutVars>
          <dgm:chPref val="3"/>
        </dgm:presLayoutVars>
      </dgm:prSet>
      <dgm:spPr/>
      <dgm:t>
        <a:bodyPr/>
        <a:lstStyle/>
        <a:p>
          <a:endParaRPr lang="es-ES"/>
        </a:p>
      </dgm:t>
    </dgm:pt>
    <dgm:pt modelId="{BB5DE5F3-919A-4600-97AA-63FF4BD1FA3F}" type="pres">
      <dgm:prSet presAssocID="{C61D2B69-E8D5-47F8-BC34-79D36A3E8E08}" presName="rootConnector" presStyleLbl="node2" presStyleIdx="1" presStyleCnt="3"/>
      <dgm:spPr/>
      <dgm:t>
        <a:bodyPr/>
        <a:lstStyle/>
        <a:p>
          <a:endParaRPr lang="es-ES"/>
        </a:p>
      </dgm:t>
    </dgm:pt>
    <dgm:pt modelId="{53DCD319-3493-416F-B0C9-F66A81E9B6B3}" type="pres">
      <dgm:prSet presAssocID="{C61D2B69-E8D5-47F8-BC34-79D36A3E8E08}" presName="hierChild4" presStyleCnt="0"/>
      <dgm:spPr/>
    </dgm:pt>
    <dgm:pt modelId="{D53180D3-CA99-477E-B678-8DE3C509B1E8}" type="pres">
      <dgm:prSet presAssocID="{C61D2B69-E8D5-47F8-BC34-79D36A3E8E08}" presName="hierChild5" presStyleCnt="0"/>
      <dgm:spPr/>
    </dgm:pt>
    <dgm:pt modelId="{28B3530F-FE95-45A9-8C05-0A3EA3A316CD}" type="pres">
      <dgm:prSet presAssocID="{85480C73-EEDF-4D6E-BE64-3366053754D0}" presName="Name37" presStyleLbl="parChTrans1D2" presStyleIdx="2" presStyleCnt="3"/>
      <dgm:spPr/>
      <dgm:t>
        <a:bodyPr/>
        <a:lstStyle/>
        <a:p>
          <a:endParaRPr lang="es-ES"/>
        </a:p>
      </dgm:t>
    </dgm:pt>
    <dgm:pt modelId="{D3C55B6D-447A-4F87-8E64-D5939C6FF4F0}" type="pres">
      <dgm:prSet presAssocID="{34D6D242-FB4F-427E-BD52-15D6E106154F}" presName="hierRoot2" presStyleCnt="0">
        <dgm:presLayoutVars>
          <dgm:hierBranch val="init"/>
        </dgm:presLayoutVars>
      </dgm:prSet>
      <dgm:spPr/>
    </dgm:pt>
    <dgm:pt modelId="{87915F5A-187C-4523-834A-782441B15692}" type="pres">
      <dgm:prSet presAssocID="{34D6D242-FB4F-427E-BD52-15D6E106154F}" presName="rootComposite" presStyleCnt="0"/>
      <dgm:spPr/>
    </dgm:pt>
    <dgm:pt modelId="{E9AD0891-0E8C-4F7B-BF3D-AB8521C8D4D3}" type="pres">
      <dgm:prSet presAssocID="{34D6D242-FB4F-427E-BD52-15D6E106154F}" presName="rootText" presStyleLbl="node2" presStyleIdx="2" presStyleCnt="3">
        <dgm:presLayoutVars>
          <dgm:chPref val="3"/>
        </dgm:presLayoutVars>
      </dgm:prSet>
      <dgm:spPr/>
      <dgm:t>
        <a:bodyPr/>
        <a:lstStyle/>
        <a:p>
          <a:endParaRPr lang="es-ES"/>
        </a:p>
      </dgm:t>
    </dgm:pt>
    <dgm:pt modelId="{20D8E23D-4B58-4A82-BF1E-D46A1DE6DDD1}" type="pres">
      <dgm:prSet presAssocID="{34D6D242-FB4F-427E-BD52-15D6E106154F}" presName="rootConnector" presStyleLbl="node2" presStyleIdx="2" presStyleCnt="3"/>
      <dgm:spPr/>
      <dgm:t>
        <a:bodyPr/>
        <a:lstStyle/>
        <a:p>
          <a:endParaRPr lang="es-ES"/>
        </a:p>
      </dgm:t>
    </dgm:pt>
    <dgm:pt modelId="{277EFB58-9C1C-4F37-9633-1798704319BA}" type="pres">
      <dgm:prSet presAssocID="{34D6D242-FB4F-427E-BD52-15D6E106154F}" presName="hierChild4" presStyleCnt="0"/>
      <dgm:spPr/>
    </dgm:pt>
    <dgm:pt modelId="{4DDEBB98-EBC5-4AD8-B4C3-6006E86320D2}" type="pres">
      <dgm:prSet presAssocID="{34D6D242-FB4F-427E-BD52-15D6E106154F}" presName="hierChild5" presStyleCnt="0"/>
      <dgm:spPr/>
    </dgm:pt>
    <dgm:pt modelId="{6CEAED37-E669-469B-BD2F-DCA80FFA91F7}" type="pres">
      <dgm:prSet presAssocID="{57DCF4E5-22FC-4309-AAA9-DD9B7D6CCE22}" presName="hierChild3" presStyleCnt="0"/>
      <dgm:spPr/>
    </dgm:pt>
  </dgm:ptLst>
  <dgm:cxnLst>
    <dgm:cxn modelId="{4AEFFDE4-1FA0-4C58-A81D-32CFAF9D1EEC}" srcId="{57DCF4E5-22FC-4309-AAA9-DD9B7D6CCE22}" destId="{34D6D242-FB4F-427E-BD52-15D6E106154F}" srcOrd="2" destOrd="0" parTransId="{85480C73-EEDF-4D6E-BE64-3366053754D0}" sibTransId="{190D0A83-8CE7-4320-BB77-349DBAD0CAB7}"/>
    <dgm:cxn modelId="{29A70BF1-6E65-4A03-8128-0704CCAF3730}" srcId="{5231F7A3-7EE6-4FC6-BF99-950734666FB0}" destId="{57DCF4E5-22FC-4309-AAA9-DD9B7D6CCE22}" srcOrd="0" destOrd="0" parTransId="{7B594AD7-94F9-4A84-902A-ABD2D54E8938}" sibTransId="{8BB62492-30F8-4F05-8770-2EBEA9537266}"/>
    <dgm:cxn modelId="{B28C44BA-37BF-43B7-8753-7D2355B60122}" type="presOf" srcId="{E3691F5C-EF12-4498-B7EA-6AA471BDAE81}" destId="{A9399F02-EE65-44F5-90A8-E2D829DF74D9}" srcOrd="0" destOrd="0" presId="urn:microsoft.com/office/officeart/2005/8/layout/orgChart1"/>
    <dgm:cxn modelId="{E9BEE8C4-5F9C-4158-9570-729E29C8A5E4}" type="presOf" srcId="{A462165F-9E12-4FC3-A9DB-063D98B4FC52}" destId="{1B6E721D-D531-4307-BBA2-C83F29E87105}" srcOrd="0" destOrd="0" presId="urn:microsoft.com/office/officeart/2005/8/layout/orgChart1"/>
    <dgm:cxn modelId="{F886E974-D465-41EC-9C29-D55DF4990E66}" srcId="{57DCF4E5-22FC-4309-AAA9-DD9B7D6CCE22}" destId="{C61D2B69-E8D5-47F8-BC34-79D36A3E8E08}" srcOrd="1" destOrd="0" parTransId="{A462165F-9E12-4FC3-A9DB-063D98B4FC52}" sibTransId="{BB837FFE-244A-4435-A836-CF3BC74F9B51}"/>
    <dgm:cxn modelId="{B8BAEC34-38C2-4C01-AC47-047C8881391A}" type="presOf" srcId="{34D6D242-FB4F-427E-BD52-15D6E106154F}" destId="{20D8E23D-4B58-4A82-BF1E-D46A1DE6DDD1}" srcOrd="1" destOrd="0" presId="urn:microsoft.com/office/officeart/2005/8/layout/orgChart1"/>
    <dgm:cxn modelId="{71CEF6C7-2895-4B6B-A0C6-D184A1D9D3E1}" srcId="{57DCF4E5-22FC-4309-AAA9-DD9B7D6CCE22}" destId="{E5FC3182-E6F7-41FA-BE9A-0B8CFAE6CE03}" srcOrd="0" destOrd="0" parTransId="{E3691F5C-EF12-4498-B7EA-6AA471BDAE81}" sibTransId="{BCA6E56F-EF8B-4533-870C-916C6256962B}"/>
    <dgm:cxn modelId="{74E8BBD9-3888-4FD4-B960-23ADF79555A6}" type="presOf" srcId="{C61D2B69-E8D5-47F8-BC34-79D36A3E8E08}" destId="{BB5DE5F3-919A-4600-97AA-63FF4BD1FA3F}" srcOrd="1" destOrd="0" presId="urn:microsoft.com/office/officeart/2005/8/layout/orgChart1"/>
    <dgm:cxn modelId="{C8A0E844-C5AF-4E86-AE02-CEA0E66A3394}" type="presOf" srcId="{85480C73-EEDF-4D6E-BE64-3366053754D0}" destId="{28B3530F-FE95-45A9-8C05-0A3EA3A316CD}" srcOrd="0" destOrd="0" presId="urn:microsoft.com/office/officeart/2005/8/layout/orgChart1"/>
    <dgm:cxn modelId="{DDB4506E-595D-4741-8EE2-7724C729F1DF}" type="presOf" srcId="{E5FC3182-E6F7-41FA-BE9A-0B8CFAE6CE03}" destId="{37B0C80D-BA26-428A-A250-785BBB81E3C1}" srcOrd="0" destOrd="0" presId="urn:microsoft.com/office/officeart/2005/8/layout/orgChart1"/>
    <dgm:cxn modelId="{9D47DF9A-4049-4F51-8223-80CBE179B072}" type="presOf" srcId="{C61D2B69-E8D5-47F8-BC34-79D36A3E8E08}" destId="{6CE571F8-C309-4439-B757-AE3413DC0D88}" srcOrd="0" destOrd="0" presId="urn:microsoft.com/office/officeart/2005/8/layout/orgChart1"/>
    <dgm:cxn modelId="{1E9AACD2-2767-4EA5-8467-782879ACA704}" type="presOf" srcId="{34D6D242-FB4F-427E-BD52-15D6E106154F}" destId="{E9AD0891-0E8C-4F7B-BF3D-AB8521C8D4D3}" srcOrd="0" destOrd="0" presId="urn:microsoft.com/office/officeart/2005/8/layout/orgChart1"/>
    <dgm:cxn modelId="{C97FCEFA-1493-4AF1-8C5A-1881504217DA}" type="presOf" srcId="{57DCF4E5-22FC-4309-AAA9-DD9B7D6CCE22}" destId="{A67CA340-1CA6-4B90-9941-E8FD9B82165F}" srcOrd="0" destOrd="0" presId="urn:microsoft.com/office/officeart/2005/8/layout/orgChart1"/>
    <dgm:cxn modelId="{BDCA6FB4-B15E-4CDE-952E-D13C0F02F841}" type="presOf" srcId="{57DCF4E5-22FC-4309-AAA9-DD9B7D6CCE22}" destId="{E5282EC3-98DD-4E32-B7B5-B285B4F1EF8B}" srcOrd="1" destOrd="0" presId="urn:microsoft.com/office/officeart/2005/8/layout/orgChart1"/>
    <dgm:cxn modelId="{FF0D157E-BE8F-4DF0-90C6-5F9541388718}" type="presOf" srcId="{5231F7A3-7EE6-4FC6-BF99-950734666FB0}" destId="{4AE001D5-0DD1-4727-A150-F326F4712558}" srcOrd="0" destOrd="0" presId="urn:microsoft.com/office/officeart/2005/8/layout/orgChart1"/>
    <dgm:cxn modelId="{23B57D38-7EF9-4D24-BC64-186264A63433}" type="presOf" srcId="{E5FC3182-E6F7-41FA-BE9A-0B8CFAE6CE03}" destId="{F7C4A10E-2D22-4F33-9664-7523F6784460}" srcOrd="1" destOrd="0" presId="urn:microsoft.com/office/officeart/2005/8/layout/orgChart1"/>
    <dgm:cxn modelId="{56A39D9F-4CDB-43EF-B1AB-2A60802783E7}" type="presParOf" srcId="{4AE001D5-0DD1-4727-A150-F326F4712558}" destId="{8538BC5F-749D-411E-A698-83AA55ABF7BB}" srcOrd="0" destOrd="0" presId="urn:microsoft.com/office/officeart/2005/8/layout/orgChart1"/>
    <dgm:cxn modelId="{98187412-4AD3-4AE5-9D8E-3D9B67EFAA06}" type="presParOf" srcId="{8538BC5F-749D-411E-A698-83AA55ABF7BB}" destId="{0705915C-E055-4642-A567-A199B6EFE901}" srcOrd="0" destOrd="0" presId="urn:microsoft.com/office/officeart/2005/8/layout/orgChart1"/>
    <dgm:cxn modelId="{D492530B-2CD4-4113-83D1-EC3870DBE6AA}" type="presParOf" srcId="{0705915C-E055-4642-A567-A199B6EFE901}" destId="{A67CA340-1CA6-4B90-9941-E8FD9B82165F}" srcOrd="0" destOrd="0" presId="urn:microsoft.com/office/officeart/2005/8/layout/orgChart1"/>
    <dgm:cxn modelId="{624CECBA-10A2-4BCD-AE59-7E1693FD4E1F}" type="presParOf" srcId="{0705915C-E055-4642-A567-A199B6EFE901}" destId="{E5282EC3-98DD-4E32-B7B5-B285B4F1EF8B}" srcOrd="1" destOrd="0" presId="urn:microsoft.com/office/officeart/2005/8/layout/orgChart1"/>
    <dgm:cxn modelId="{85471E4F-25B0-45F0-9047-9433B485A451}" type="presParOf" srcId="{8538BC5F-749D-411E-A698-83AA55ABF7BB}" destId="{6A0A5176-933F-4C42-80D3-F83743BC84FE}" srcOrd="1" destOrd="0" presId="urn:microsoft.com/office/officeart/2005/8/layout/orgChart1"/>
    <dgm:cxn modelId="{286D3C85-293F-43D4-8C54-A85EB165A507}" type="presParOf" srcId="{6A0A5176-933F-4C42-80D3-F83743BC84FE}" destId="{A9399F02-EE65-44F5-90A8-E2D829DF74D9}" srcOrd="0" destOrd="0" presId="urn:microsoft.com/office/officeart/2005/8/layout/orgChart1"/>
    <dgm:cxn modelId="{B35AAFDD-7707-43E7-BCC2-FC481923224A}" type="presParOf" srcId="{6A0A5176-933F-4C42-80D3-F83743BC84FE}" destId="{4BF9C048-DABA-4ECF-8B39-D742F4BA4E36}" srcOrd="1" destOrd="0" presId="urn:microsoft.com/office/officeart/2005/8/layout/orgChart1"/>
    <dgm:cxn modelId="{5FDBD88F-AF42-4E9A-9393-DD38ECCB1272}" type="presParOf" srcId="{4BF9C048-DABA-4ECF-8B39-D742F4BA4E36}" destId="{D399D3AA-7109-4328-ACDE-ED99FD9A2055}" srcOrd="0" destOrd="0" presId="urn:microsoft.com/office/officeart/2005/8/layout/orgChart1"/>
    <dgm:cxn modelId="{D62A8905-20BC-415B-8CBB-AF4201F905F7}" type="presParOf" srcId="{D399D3AA-7109-4328-ACDE-ED99FD9A2055}" destId="{37B0C80D-BA26-428A-A250-785BBB81E3C1}" srcOrd="0" destOrd="0" presId="urn:microsoft.com/office/officeart/2005/8/layout/orgChart1"/>
    <dgm:cxn modelId="{C29F6272-905F-4CD1-9E00-7F45BCAC9ED8}" type="presParOf" srcId="{D399D3AA-7109-4328-ACDE-ED99FD9A2055}" destId="{F7C4A10E-2D22-4F33-9664-7523F6784460}" srcOrd="1" destOrd="0" presId="urn:microsoft.com/office/officeart/2005/8/layout/orgChart1"/>
    <dgm:cxn modelId="{EC3C0E9E-C1F1-4DC4-A105-77C6B7DCC5B4}" type="presParOf" srcId="{4BF9C048-DABA-4ECF-8B39-D742F4BA4E36}" destId="{C08D5DF4-3C35-4746-9D23-98C907574A50}" srcOrd="1" destOrd="0" presId="urn:microsoft.com/office/officeart/2005/8/layout/orgChart1"/>
    <dgm:cxn modelId="{C0AF05D7-0327-41F6-AAAC-E5120D33D307}" type="presParOf" srcId="{4BF9C048-DABA-4ECF-8B39-D742F4BA4E36}" destId="{DB665E17-0B41-42C4-8184-5839B19DBEE6}" srcOrd="2" destOrd="0" presId="urn:microsoft.com/office/officeart/2005/8/layout/orgChart1"/>
    <dgm:cxn modelId="{0AACD113-C8D6-49A3-B2A9-828475DDA2B3}" type="presParOf" srcId="{6A0A5176-933F-4C42-80D3-F83743BC84FE}" destId="{1B6E721D-D531-4307-BBA2-C83F29E87105}" srcOrd="2" destOrd="0" presId="urn:microsoft.com/office/officeart/2005/8/layout/orgChart1"/>
    <dgm:cxn modelId="{AB13E5BD-68E5-48F3-A6E2-94295094CFD3}" type="presParOf" srcId="{6A0A5176-933F-4C42-80D3-F83743BC84FE}" destId="{57E3D64B-B0E4-4B84-9F5F-39A7851F7C96}" srcOrd="3" destOrd="0" presId="urn:microsoft.com/office/officeart/2005/8/layout/orgChart1"/>
    <dgm:cxn modelId="{80AB0329-8852-46CA-82CC-9097EEEB218B}" type="presParOf" srcId="{57E3D64B-B0E4-4B84-9F5F-39A7851F7C96}" destId="{5A326BAE-37A9-40B3-AF00-B3C7DA08B5F1}" srcOrd="0" destOrd="0" presId="urn:microsoft.com/office/officeart/2005/8/layout/orgChart1"/>
    <dgm:cxn modelId="{2AACCA98-3566-469F-83E2-CE7B5DE33D94}" type="presParOf" srcId="{5A326BAE-37A9-40B3-AF00-B3C7DA08B5F1}" destId="{6CE571F8-C309-4439-B757-AE3413DC0D88}" srcOrd="0" destOrd="0" presId="urn:microsoft.com/office/officeart/2005/8/layout/orgChart1"/>
    <dgm:cxn modelId="{AA511705-7663-4AE6-8071-65751BBF4D11}" type="presParOf" srcId="{5A326BAE-37A9-40B3-AF00-B3C7DA08B5F1}" destId="{BB5DE5F3-919A-4600-97AA-63FF4BD1FA3F}" srcOrd="1" destOrd="0" presId="urn:microsoft.com/office/officeart/2005/8/layout/orgChart1"/>
    <dgm:cxn modelId="{7EB56B39-3893-47D4-B02A-863DFC328BB9}" type="presParOf" srcId="{57E3D64B-B0E4-4B84-9F5F-39A7851F7C96}" destId="{53DCD319-3493-416F-B0C9-F66A81E9B6B3}" srcOrd="1" destOrd="0" presId="urn:microsoft.com/office/officeart/2005/8/layout/orgChart1"/>
    <dgm:cxn modelId="{73DB0275-8D54-4380-AC09-C3F7914F269A}" type="presParOf" srcId="{57E3D64B-B0E4-4B84-9F5F-39A7851F7C96}" destId="{D53180D3-CA99-477E-B678-8DE3C509B1E8}" srcOrd="2" destOrd="0" presId="urn:microsoft.com/office/officeart/2005/8/layout/orgChart1"/>
    <dgm:cxn modelId="{B0C70EA2-A5BC-46D4-8E58-7CAEFB61DF02}" type="presParOf" srcId="{6A0A5176-933F-4C42-80D3-F83743BC84FE}" destId="{28B3530F-FE95-45A9-8C05-0A3EA3A316CD}" srcOrd="4" destOrd="0" presId="urn:microsoft.com/office/officeart/2005/8/layout/orgChart1"/>
    <dgm:cxn modelId="{8D8301D8-05B1-46FE-A4D9-3B0F35FF2A11}" type="presParOf" srcId="{6A0A5176-933F-4C42-80D3-F83743BC84FE}" destId="{D3C55B6D-447A-4F87-8E64-D5939C6FF4F0}" srcOrd="5" destOrd="0" presId="urn:microsoft.com/office/officeart/2005/8/layout/orgChart1"/>
    <dgm:cxn modelId="{01A0D8C6-ED63-40B6-AF8A-48E7B842AE85}" type="presParOf" srcId="{D3C55B6D-447A-4F87-8E64-D5939C6FF4F0}" destId="{87915F5A-187C-4523-834A-782441B15692}" srcOrd="0" destOrd="0" presId="urn:microsoft.com/office/officeart/2005/8/layout/orgChart1"/>
    <dgm:cxn modelId="{299CAE88-2018-4B19-A827-B69B696E40CC}" type="presParOf" srcId="{87915F5A-187C-4523-834A-782441B15692}" destId="{E9AD0891-0E8C-4F7B-BF3D-AB8521C8D4D3}" srcOrd="0" destOrd="0" presId="urn:microsoft.com/office/officeart/2005/8/layout/orgChart1"/>
    <dgm:cxn modelId="{5C729D9C-8DFB-4220-A3AF-68818F2374A1}" type="presParOf" srcId="{87915F5A-187C-4523-834A-782441B15692}" destId="{20D8E23D-4B58-4A82-BF1E-D46A1DE6DDD1}" srcOrd="1" destOrd="0" presId="urn:microsoft.com/office/officeart/2005/8/layout/orgChart1"/>
    <dgm:cxn modelId="{869619E7-8E39-49CE-8AC3-BB6F426D69BB}" type="presParOf" srcId="{D3C55B6D-447A-4F87-8E64-D5939C6FF4F0}" destId="{277EFB58-9C1C-4F37-9633-1798704319BA}" srcOrd="1" destOrd="0" presId="urn:microsoft.com/office/officeart/2005/8/layout/orgChart1"/>
    <dgm:cxn modelId="{78E14810-9A12-4806-AD20-26D3A2AB2B57}" type="presParOf" srcId="{D3C55B6D-447A-4F87-8E64-D5939C6FF4F0}" destId="{4DDEBB98-EBC5-4AD8-B4C3-6006E86320D2}" srcOrd="2" destOrd="0" presId="urn:microsoft.com/office/officeart/2005/8/layout/orgChart1"/>
    <dgm:cxn modelId="{27E7368E-94A0-44CE-943F-448FE86793FF}" type="presParOf" srcId="{8538BC5F-749D-411E-A698-83AA55ABF7BB}" destId="{6CEAED37-E669-469B-BD2F-DCA80FFA91F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3530F-FE95-45A9-8C05-0A3EA3A316CD}">
      <dsp:nvSpPr>
        <dsp:cNvPr id="0" name=""/>
        <dsp:cNvSpPr/>
      </dsp:nvSpPr>
      <dsp:spPr>
        <a:xfrm>
          <a:off x="3914502" y="953421"/>
          <a:ext cx="2769538" cy="480663"/>
        </a:xfrm>
        <a:custGeom>
          <a:avLst/>
          <a:gdLst/>
          <a:ahLst/>
          <a:cxnLst/>
          <a:rect l="0" t="0" r="0" b="0"/>
          <a:pathLst>
            <a:path>
              <a:moveTo>
                <a:pt x="0" y="0"/>
              </a:moveTo>
              <a:lnTo>
                <a:pt x="0" y="240331"/>
              </a:lnTo>
              <a:lnTo>
                <a:pt x="2769538" y="240331"/>
              </a:lnTo>
              <a:lnTo>
                <a:pt x="2769538" y="480663"/>
              </a:lnTo>
            </a:path>
          </a:pathLst>
        </a:custGeom>
        <a:noFill/>
        <a:ln w="19050" cap="flat" cmpd="sng" algn="ctr">
          <a:solidFill>
            <a:srgbClr val="BE0754"/>
          </a:solidFill>
          <a:prstDash val="solid"/>
          <a:miter lim="800000"/>
        </a:ln>
        <a:effectLst/>
      </dsp:spPr>
      <dsp:style>
        <a:lnRef idx="2">
          <a:scrgbClr r="0" g="0" b="0"/>
        </a:lnRef>
        <a:fillRef idx="0">
          <a:scrgbClr r="0" g="0" b="0"/>
        </a:fillRef>
        <a:effectRef idx="0">
          <a:scrgbClr r="0" g="0" b="0"/>
        </a:effectRef>
        <a:fontRef idx="minor"/>
      </dsp:style>
    </dsp:sp>
    <dsp:sp modelId="{1B6E721D-D531-4307-BBA2-C83F29E87105}">
      <dsp:nvSpPr>
        <dsp:cNvPr id="0" name=""/>
        <dsp:cNvSpPr/>
      </dsp:nvSpPr>
      <dsp:spPr>
        <a:xfrm>
          <a:off x="3868782" y="953421"/>
          <a:ext cx="91440" cy="480663"/>
        </a:xfrm>
        <a:custGeom>
          <a:avLst/>
          <a:gdLst/>
          <a:ahLst/>
          <a:cxnLst/>
          <a:rect l="0" t="0" r="0" b="0"/>
          <a:pathLst>
            <a:path>
              <a:moveTo>
                <a:pt x="45720" y="0"/>
              </a:moveTo>
              <a:lnTo>
                <a:pt x="45720" y="480663"/>
              </a:lnTo>
            </a:path>
          </a:pathLst>
        </a:custGeom>
        <a:noFill/>
        <a:ln w="19050" cap="flat" cmpd="sng" algn="ctr">
          <a:solidFill>
            <a:srgbClr val="BE0754"/>
          </a:solidFill>
          <a:prstDash val="solid"/>
          <a:miter lim="800000"/>
        </a:ln>
        <a:effectLst/>
      </dsp:spPr>
      <dsp:style>
        <a:lnRef idx="2">
          <a:scrgbClr r="0" g="0" b="0"/>
        </a:lnRef>
        <a:fillRef idx="0">
          <a:scrgbClr r="0" g="0" b="0"/>
        </a:fillRef>
        <a:effectRef idx="0">
          <a:scrgbClr r="0" g="0" b="0"/>
        </a:effectRef>
        <a:fontRef idx="minor"/>
      </dsp:style>
    </dsp:sp>
    <dsp:sp modelId="{A9399F02-EE65-44F5-90A8-E2D829DF74D9}">
      <dsp:nvSpPr>
        <dsp:cNvPr id="0" name=""/>
        <dsp:cNvSpPr/>
      </dsp:nvSpPr>
      <dsp:spPr>
        <a:xfrm>
          <a:off x="1144963" y="953421"/>
          <a:ext cx="2769538" cy="480663"/>
        </a:xfrm>
        <a:custGeom>
          <a:avLst/>
          <a:gdLst/>
          <a:ahLst/>
          <a:cxnLst/>
          <a:rect l="0" t="0" r="0" b="0"/>
          <a:pathLst>
            <a:path>
              <a:moveTo>
                <a:pt x="2769538" y="0"/>
              </a:moveTo>
              <a:lnTo>
                <a:pt x="2769538" y="240331"/>
              </a:lnTo>
              <a:lnTo>
                <a:pt x="0" y="240331"/>
              </a:lnTo>
              <a:lnTo>
                <a:pt x="0" y="480663"/>
              </a:lnTo>
            </a:path>
          </a:pathLst>
        </a:custGeom>
        <a:noFill/>
        <a:ln w="19050" cap="flat" cmpd="sng" algn="ctr">
          <a:solidFill>
            <a:srgbClr val="BE0754"/>
          </a:solidFill>
          <a:prstDash val="solid"/>
          <a:miter lim="800000"/>
        </a:ln>
        <a:effectLst/>
      </dsp:spPr>
      <dsp:style>
        <a:lnRef idx="2">
          <a:scrgbClr r="0" g="0" b="0"/>
        </a:lnRef>
        <a:fillRef idx="0">
          <a:scrgbClr r="0" g="0" b="0"/>
        </a:fillRef>
        <a:effectRef idx="0">
          <a:scrgbClr r="0" g="0" b="0"/>
        </a:effectRef>
        <a:fontRef idx="minor"/>
      </dsp:style>
    </dsp:sp>
    <dsp:sp modelId="{A67CA340-1CA6-4B90-9941-E8FD9B82165F}">
      <dsp:nvSpPr>
        <dsp:cNvPr id="0" name=""/>
        <dsp:cNvSpPr/>
      </dsp:nvSpPr>
      <dsp:spPr>
        <a:xfrm>
          <a:off x="2770064" y="595750"/>
          <a:ext cx="2288875" cy="35767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0" rIns="10160" bIns="0" numCol="1" spcCol="1270" anchor="ctr" anchorCtr="0">
          <a:noAutofit/>
        </a:bodyPr>
        <a:lstStyle/>
        <a:p>
          <a:pPr lvl="0" algn="ctr" defTabSz="711200">
            <a:lnSpc>
              <a:spcPct val="90000"/>
            </a:lnSpc>
            <a:spcBef>
              <a:spcPct val="0"/>
            </a:spcBef>
            <a:spcAft>
              <a:spcPct val="35000"/>
            </a:spcAft>
          </a:pPr>
          <a:r>
            <a:rPr lang="es-CO" sz="1600" b="1" kern="1200" dirty="0" smtClean="0">
              <a:solidFill>
                <a:sysClr val="windowText" lastClr="000000"/>
              </a:solidFill>
            </a:rPr>
            <a:t>SERVIDOR PÚBLICO</a:t>
          </a:r>
          <a:endParaRPr lang="es-ES" sz="1600" kern="1200" dirty="0">
            <a:solidFill>
              <a:sysClr val="windowText" lastClr="000000"/>
            </a:solidFill>
          </a:endParaRPr>
        </a:p>
      </dsp:txBody>
      <dsp:txXfrm>
        <a:off x="2770064" y="595750"/>
        <a:ext cx="2288875" cy="357671"/>
      </dsp:txXfrm>
    </dsp:sp>
    <dsp:sp modelId="{37B0C80D-BA26-428A-A250-785BBB81E3C1}">
      <dsp:nvSpPr>
        <dsp:cNvPr id="0" name=""/>
        <dsp:cNvSpPr/>
      </dsp:nvSpPr>
      <dsp:spPr>
        <a:xfrm>
          <a:off x="525" y="1434085"/>
          <a:ext cx="2288875" cy="1144437"/>
        </a:xfrm>
        <a:prstGeom prst="rect">
          <a:avLst/>
        </a:prstGeom>
        <a:solidFill>
          <a:schemeClr val="bg2"/>
        </a:solidFill>
        <a:ln w="19050" cap="flat" cmpd="sng" algn="ctr">
          <a:solidFill>
            <a:srgbClr val="BE07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8890" rIns="144000" bIns="8890" numCol="1" spcCol="1270" anchor="ctr" anchorCtr="0">
          <a:noAutofit/>
        </a:bodyPr>
        <a:lstStyle/>
        <a:p>
          <a:pPr lvl="0" algn="ctr" defTabSz="622300">
            <a:lnSpc>
              <a:spcPct val="90000"/>
            </a:lnSpc>
            <a:spcBef>
              <a:spcPct val="0"/>
            </a:spcBef>
            <a:spcAft>
              <a:spcPct val="35000"/>
            </a:spcAft>
          </a:pPr>
          <a:r>
            <a:rPr lang="es-CO" sz="1400" b="0" i="0" kern="1200" dirty="0" smtClean="0">
              <a:solidFill>
                <a:sysClr val="windowText" lastClr="000000"/>
              </a:solidFill>
            </a:rPr>
            <a:t>Cónyuge o compañero o compañera permanente del servidor público.</a:t>
          </a:r>
          <a:endParaRPr lang="es-ES" sz="1400" kern="1200" dirty="0">
            <a:solidFill>
              <a:sysClr val="windowText" lastClr="000000"/>
            </a:solidFill>
          </a:endParaRPr>
        </a:p>
      </dsp:txBody>
      <dsp:txXfrm>
        <a:off x="525" y="1434085"/>
        <a:ext cx="2288875" cy="1144437"/>
      </dsp:txXfrm>
    </dsp:sp>
    <dsp:sp modelId="{6CE571F8-C309-4439-B757-AE3413DC0D88}">
      <dsp:nvSpPr>
        <dsp:cNvPr id="0" name=""/>
        <dsp:cNvSpPr/>
      </dsp:nvSpPr>
      <dsp:spPr>
        <a:xfrm>
          <a:off x="2770064" y="1434085"/>
          <a:ext cx="2288875" cy="1144437"/>
        </a:xfrm>
        <a:prstGeom prst="rect">
          <a:avLst/>
        </a:prstGeom>
        <a:solidFill>
          <a:schemeClr val="bg2"/>
        </a:solidFill>
        <a:ln w="19050" cap="flat" cmpd="sng" algn="ctr">
          <a:solidFill>
            <a:srgbClr val="BE07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8890" rIns="144000" bIns="8890" numCol="1" spcCol="1270" anchor="ctr" anchorCtr="0">
          <a:noAutofit/>
        </a:bodyPr>
        <a:lstStyle/>
        <a:p>
          <a:pPr lvl="0" algn="ctr" defTabSz="622300">
            <a:lnSpc>
              <a:spcPct val="90000"/>
            </a:lnSpc>
            <a:spcBef>
              <a:spcPct val="0"/>
            </a:spcBef>
            <a:spcAft>
              <a:spcPct val="35000"/>
            </a:spcAft>
          </a:pPr>
          <a:r>
            <a:rPr lang="es-CO" sz="1400" kern="1200" dirty="0" smtClean="0">
              <a:solidFill>
                <a:sysClr val="windowText" lastClr="000000"/>
              </a:solidFill>
            </a:rPr>
            <a:t>Parientes dentro del cuarto grado de consanguinidad o segundo de afinidad, civil o de crianza del servidor público.</a:t>
          </a:r>
          <a:endParaRPr lang="es-ES" sz="1400" kern="1200" dirty="0">
            <a:solidFill>
              <a:sysClr val="windowText" lastClr="000000"/>
            </a:solidFill>
          </a:endParaRPr>
        </a:p>
      </dsp:txBody>
      <dsp:txXfrm>
        <a:off x="2770064" y="1434085"/>
        <a:ext cx="2288875" cy="1144437"/>
      </dsp:txXfrm>
    </dsp:sp>
    <dsp:sp modelId="{E9AD0891-0E8C-4F7B-BF3D-AB8521C8D4D3}">
      <dsp:nvSpPr>
        <dsp:cNvPr id="0" name=""/>
        <dsp:cNvSpPr/>
      </dsp:nvSpPr>
      <dsp:spPr>
        <a:xfrm>
          <a:off x="5539603" y="1434085"/>
          <a:ext cx="2288875" cy="1144437"/>
        </a:xfrm>
        <a:prstGeom prst="rect">
          <a:avLst/>
        </a:prstGeom>
        <a:solidFill>
          <a:schemeClr val="bg2"/>
        </a:solidFill>
        <a:ln w="19050" cap="flat" cmpd="sng" algn="ctr">
          <a:solidFill>
            <a:srgbClr val="BE07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8890" rIns="144000" bIns="8890" numCol="1" spcCol="1270" anchor="ctr" anchorCtr="0">
          <a:noAutofit/>
        </a:bodyPr>
        <a:lstStyle/>
        <a:p>
          <a:pPr lvl="0" algn="ctr" defTabSz="622300">
            <a:lnSpc>
              <a:spcPct val="90000"/>
            </a:lnSpc>
            <a:spcBef>
              <a:spcPct val="0"/>
            </a:spcBef>
            <a:spcAft>
              <a:spcPct val="35000"/>
            </a:spcAft>
          </a:pPr>
          <a:r>
            <a:rPr lang="es-CO" sz="1400" b="0" i="0" kern="1200" dirty="0" smtClean="0">
              <a:solidFill>
                <a:sysClr val="windowText" lastClr="000000"/>
              </a:solidFill>
            </a:rPr>
            <a:t>Socios de hecho o de derecho del servidor público.</a:t>
          </a:r>
          <a:endParaRPr lang="es-ES" sz="1400" kern="1200" dirty="0">
            <a:solidFill>
              <a:sysClr val="windowText" lastClr="000000"/>
            </a:solidFill>
          </a:endParaRPr>
        </a:p>
      </dsp:txBody>
      <dsp:txXfrm>
        <a:off x="5539603" y="1434085"/>
        <a:ext cx="2288875" cy="114443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4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6D7773-31E8-4EBC-AA43-6EB056E37803}" type="datetimeFigureOut">
              <a:rPr lang="es-ES" smtClean="0"/>
              <a:t>20/08/2020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B82AE8-B569-4E3E-88B4-73DD93B08A32}" type="slidenum">
              <a:rPr lang="es-ES" smtClean="0"/>
              <a:t>‹Nº›</a:t>
            </a:fld>
            <a:endParaRPr lang="es-ES"/>
          </a:p>
        </p:txBody>
      </p:sp>
    </p:spTree>
    <p:extLst>
      <p:ext uri="{BB962C8B-B14F-4D97-AF65-F5344CB8AC3E}">
        <p14:creationId xmlns:p14="http://schemas.microsoft.com/office/powerpoint/2010/main" val="267779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940525"/>
            <a:ext cx="2628900" cy="5236437"/>
          </a:xfrm>
        </p:spPr>
        <p:txBody>
          <a:bodyPr vert="eaVert"/>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a:xfrm>
            <a:off x="838200" y="940525"/>
            <a:ext cx="7734300" cy="5236438"/>
          </a:xfrm>
        </p:spPr>
        <p:txBody>
          <a:bodyPr vert="eaVert"/>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396D7773-31E8-4EBC-AA43-6EB056E37803}" type="datetimeFigureOut">
              <a:rPr lang="es-ES" smtClean="0"/>
              <a:t>20/08/2020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B82AE8-B569-4E3E-88B4-73DD93B08A32}" type="slidenum">
              <a:rPr lang="es-ES" smtClean="0"/>
              <a:t>‹Nº›</a:t>
            </a:fld>
            <a:endParaRPr lang="es-ES"/>
          </a:p>
        </p:txBody>
      </p:sp>
      <p:sp>
        <p:nvSpPr>
          <p:cNvPr id="8" name="Triángulo isósceles 8">
            <a:extLst>
              <a:ext uri="{FF2B5EF4-FFF2-40B4-BE49-F238E27FC236}">
                <a16:creationId xmlns:a16="http://schemas.microsoft.com/office/drawing/2014/main" xmlns="" id="{5CF143A1-7681-41FF-BFBA-4F96B6E8BACD}"/>
              </a:ext>
            </a:extLst>
          </p:cNvPr>
          <p:cNvSpPr/>
          <p:nvPr userDrawn="1"/>
        </p:nvSpPr>
        <p:spPr>
          <a:xfrm rot="16200000" flipH="1" flipV="1">
            <a:off x="970407" y="4669605"/>
            <a:ext cx="1235872" cy="3176686"/>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912986"/>
              <a:gd name="connsiteY0" fmla="*/ 2346502 h 2346741"/>
              <a:gd name="connsiteX1" fmla="*/ 907136 w 912986"/>
              <a:gd name="connsiteY1" fmla="*/ 0 h 2346741"/>
              <a:gd name="connsiteX2" fmla="*/ 912986 w 912986"/>
              <a:gd name="connsiteY2" fmla="*/ 2346741 h 2346741"/>
              <a:gd name="connsiteX3" fmla="*/ 0 w 912986"/>
              <a:gd name="connsiteY3" fmla="*/ 2346502 h 2346741"/>
            </a:gdLst>
            <a:ahLst/>
            <a:cxnLst>
              <a:cxn ang="0">
                <a:pos x="connsiteX0" y="connsiteY0"/>
              </a:cxn>
              <a:cxn ang="0">
                <a:pos x="connsiteX1" y="connsiteY1"/>
              </a:cxn>
              <a:cxn ang="0">
                <a:pos x="connsiteX2" y="connsiteY2"/>
              </a:cxn>
              <a:cxn ang="0">
                <a:pos x="connsiteX3" y="connsiteY3"/>
              </a:cxn>
            </a:cxnLst>
            <a:rect l="l" t="t" r="r" b="b"/>
            <a:pathLst>
              <a:path w="912986" h="2346741">
                <a:moveTo>
                  <a:pt x="0" y="2346502"/>
                </a:moveTo>
                <a:lnTo>
                  <a:pt x="907136" y="0"/>
                </a:lnTo>
                <a:cubicBezTo>
                  <a:pt x="908785" y="837702"/>
                  <a:pt x="911337" y="1509039"/>
                  <a:pt x="912986" y="2346741"/>
                </a:cubicBezTo>
                <a:lnTo>
                  <a:pt x="0" y="2346502"/>
                </a:lnTo>
                <a:close/>
              </a:path>
            </a:pathLst>
          </a:custGeom>
          <a:solidFill>
            <a:srgbClr val="9D1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dirty="0"/>
          </a:p>
        </p:txBody>
      </p:sp>
    </p:spTree>
    <p:extLst>
      <p:ext uri="{BB962C8B-B14F-4D97-AF65-F5344CB8AC3E}">
        <p14:creationId xmlns:p14="http://schemas.microsoft.com/office/powerpoint/2010/main" val="378584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D7773-31E8-4EBC-AA43-6EB056E37803}" type="datetimeFigureOut">
              <a:rPr lang="es-ES" smtClean="0"/>
              <a:t>20/08/2020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CB82AE8-B569-4E3E-88B4-73DD93B08A32}" type="slidenum">
              <a:rPr lang="es-ES" smtClean="0"/>
              <a:t>‹Nº›</a:t>
            </a:fld>
            <a:endParaRPr lang="es-ES"/>
          </a:p>
        </p:txBody>
      </p:sp>
    </p:spTree>
    <p:extLst>
      <p:ext uri="{BB962C8B-B14F-4D97-AF65-F5344CB8AC3E}">
        <p14:creationId xmlns:p14="http://schemas.microsoft.com/office/powerpoint/2010/main" val="652874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821577" y="1595834"/>
            <a:ext cx="8366760" cy="1054894"/>
          </a:xfrm>
        </p:spPr>
        <p:txBody>
          <a:body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396D7773-31E8-4EBC-AA43-6EB056E37803}" type="datetimeFigureOut">
              <a:rPr lang="es-ES" smtClean="0"/>
              <a:t>20/08/2020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CB82AE8-B569-4E3E-88B4-73DD93B08A32}" type="slidenum">
              <a:rPr lang="es-ES" smtClean="0"/>
              <a:t>‹Nº›</a:t>
            </a:fld>
            <a:endParaRPr lang="es-ES"/>
          </a:p>
        </p:txBody>
      </p:sp>
      <p:grpSp>
        <p:nvGrpSpPr>
          <p:cNvPr id="10" name="Grupo 9">
            <a:extLst>
              <a:ext uri="{FF2B5EF4-FFF2-40B4-BE49-F238E27FC236}">
                <a16:creationId xmlns:a16="http://schemas.microsoft.com/office/drawing/2014/main" xmlns="" id="{0162CF05-C3FD-4559-AFE4-86FED6B1EFAF}"/>
              </a:ext>
            </a:extLst>
          </p:cNvPr>
          <p:cNvGrpSpPr/>
          <p:nvPr userDrawn="1"/>
        </p:nvGrpSpPr>
        <p:grpSpPr>
          <a:xfrm flipV="1">
            <a:off x="-40038" y="0"/>
            <a:ext cx="3345070" cy="6858000"/>
            <a:chOff x="116" y="0"/>
            <a:chExt cx="3345070" cy="6858000"/>
          </a:xfrm>
        </p:grpSpPr>
        <p:sp>
          <p:nvSpPr>
            <p:cNvPr id="11" name="Forma libre: forma 10">
              <a:extLst>
                <a:ext uri="{FF2B5EF4-FFF2-40B4-BE49-F238E27FC236}">
                  <a16:creationId xmlns:a16="http://schemas.microsoft.com/office/drawing/2014/main" xmlns="" id="{C5A54748-38FD-4639-89E7-E253FD1CC3B7}"/>
                </a:ext>
              </a:extLst>
            </p:cNvPr>
            <p:cNvSpPr/>
            <p:nvPr userDrawn="1"/>
          </p:nvSpPr>
          <p:spPr>
            <a:xfrm flipH="1">
              <a:off x="116" y="0"/>
              <a:ext cx="3345070" cy="6858000"/>
            </a:xfrm>
            <a:custGeom>
              <a:avLst/>
              <a:gdLst>
                <a:gd name="connsiteX0" fmla="*/ 3345070 w 3345070"/>
                <a:gd name="connsiteY0" fmla="*/ 0 h 6858000"/>
                <a:gd name="connsiteX1" fmla="*/ 2669545 w 3345070"/>
                <a:gd name="connsiteY1" fmla="*/ 0 h 6858000"/>
                <a:gd name="connsiteX2" fmla="*/ 0 w 3345070"/>
                <a:gd name="connsiteY2" fmla="*/ 6842622 h 6858000"/>
                <a:gd name="connsiteX3" fmla="*/ 3340242 w 3345070"/>
                <a:gd name="connsiteY3" fmla="*/ 6858000 h 6858000"/>
                <a:gd name="connsiteX4" fmla="*/ 3344895 w 3345070"/>
                <a:gd name="connsiteY4" fmla="*/ 356693 h 6858000"/>
                <a:gd name="connsiteX5" fmla="*/ 3345070 w 334507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070" h="6858000">
                  <a:moveTo>
                    <a:pt x="3345070" y="0"/>
                  </a:moveTo>
                  <a:lnTo>
                    <a:pt x="2669545" y="0"/>
                  </a:lnTo>
                  <a:lnTo>
                    <a:pt x="0" y="6842622"/>
                  </a:lnTo>
                  <a:lnTo>
                    <a:pt x="3340242" y="6858000"/>
                  </a:lnTo>
                  <a:cubicBezTo>
                    <a:pt x="3336338" y="4874455"/>
                    <a:pt x="3343344" y="2523796"/>
                    <a:pt x="3344895" y="356693"/>
                  </a:cubicBezTo>
                  <a:lnTo>
                    <a:pt x="3345070" y="0"/>
                  </a:lnTo>
                  <a:close/>
                </a:path>
              </a:pathLst>
            </a:custGeom>
            <a:solidFill>
              <a:srgbClr val="BE07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baseline="0"/>
            </a:p>
          </p:txBody>
        </p:sp>
        <p:sp>
          <p:nvSpPr>
            <p:cNvPr id="12" name="Triángulo isósceles 8">
              <a:extLst>
                <a:ext uri="{FF2B5EF4-FFF2-40B4-BE49-F238E27FC236}">
                  <a16:creationId xmlns:a16="http://schemas.microsoft.com/office/drawing/2014/main" xmlns="" id="{BDBE1A8E-1684-44AA-9064-ABF3FC9A642D}"/>
                </a:ext>
              </a:extLst>
            </p:cNvPr>
            <p:cNvSpPr/>
            <p:nvPr userDrawn="1"/>
          </p:nvSpPr>
          <p:spPr>
            <a:xfrm flipH="1">
              <a:off x="350" y="678411"/>
              <a:ext cx="2423628" cy="6169289"/>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907394"/>
                <a:gd name="connsiteY0" fmla="*/ 2307850 h 2307850"/>
                <a:gd name="connsiteX1" fmla="*/ 907136 w 907394"/>
                <a:gd name="connsiteY1" fmla="*/ 0 h 2307850"/>
                <a:gd name="connsiteX2" fmla="*/ 903604 w 907394"/>
                <a:gd name="connsiteY2" fmla="*/ 2298707 h 2307850"/>
                <a:gd name="connsiteX3" fmla="*/ 0 w 907394"/>
                <a:gd name="connsiteY3" fmla="*/ 2307850 h 2307850"/>
                <a:gd name="connsiteX0" fmla="*/ 0 w 907394"/>
                <a:gd name="connsiteY0" fmla="*/ 2307850 h 2309751"/>
                <a:gd name="connsiteX1" fmla="*/ 907136 w 907394"/>
                <a:gd name="connsiteY1" fmla="*/ 0 h 2309751"/>
                <a:gd name="connsiteX2" fmla="*/ 903604 w 907394"/>
                <a:gd name="connsiteY2" fmla="*/ 2309751 h 2309751"/>
                <a:gd name="connsiteX3" fmla="*/ 0 w 907394"/>
                <a:gd name="connsiteY3" fmla="*/ 2307850 h 2309751"/>
              </a:gdLst>
              <a:ahLst/>
              <a:cxnLst>
                <a:cxn ang="0">
                  <a:pos x="connsiteX0" y="connsiteY0"/>
                </a:cxn>
                <a:cxn ang="0">
                  <a:pos x="connsiteX1" y="connsiteY1"/>
                </a:cxn>
                <a:cxn ang="0">
                  <a:pos x="connsiteX2" y="connsiteY2"/>
                </a:cxn>
                <a:cxn ang="0">
                  <a:pos x="connsiteX3" y="connsiteY3"/>
                </a:cxn>
              </a:cxnLst>
              <a:rect l="l" t="t" r="r" b="b"/>
              <a:pathLst>
                <a:path w="907394" h="2309751">
                  <a:moveTo>
                    <a:pt x="0" y="2307850"/>
                  </a:moveTo>
                  <a:lnTo>
                    <a:pt x="907136" y="0"/>
                  </a:lnTo>
                  <a:cubicBezTo>
                    <a:pt x="908785" y="837702"/>
                    <a:pt x="901955" y="1472049"/>
                    <a:pt x="903604" y="2309751"/>
                  </a:cubicBezTo>
                  <a:lnTo>
                    <a:pt x="0" y="2307850"/>
                  </a:lnTo>
                  <a:close/>
                </a:path>
              </a:pathLst>
            </a:custGeom>
            <a:solidFill>
              <a:srgbClr val="D60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grpSp>
    </p:spTree>
    <p:extLst>
      <p:ext uri="{BB962C8B-B14F-4D97-AF65-F5344CB8AC3E}">
        <p14:creationId xmlns:p14="http://schemas.microsoft.com/office/powerpoint/2010/main" val="1300292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11976" y="365125"/>
            <a:ext cx="9143412" cy="1325563"/>
          </a:xfrm>
        </p:spPr>
        <p:txBody>
          <a:bodyPr/>
          <a:lstStyle>
            <a:lvl1pPr algn="ctr">
              <a:defRPr sz="2400"/>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2211977" y="1681163"/>
            <a:ext cx="378559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Content Placeholder 3"/>
          <p:cNvSpPr>
            <a:spLocks noGrp="1"/>
          </p:cNvSpPr>
          <p:nvPr>
            <p:ph sz="half" idx="2"/>
          </p:nvPr>
        </p:nvSpPr>
        <p:spPr>
          <a:xfrm>
            <a:off x="2211978" y="2505075"/>
            <a:ext cx="3785598" cy="3684588"/>
          </a:xfrm>
        </p:spPr>
        <p:txBody>
          <a:bodyPr>
            <a:normAutofit/>
          </a:bodyPr>
          <a:lstStyle>
            <a:lvl1pPr>
              <a:defRPr sz="2400"/>
            </a:lvl1pPr>
            <a:lvl2pPr>
              <a:defRPr sz="2000"/>
            </a:lvl2pPr>
            <a:lvl3pPr>
              <a:defRPr sz="1800"/>
            </a:lvl3pPr>
            <a:lvl4pPr>
              <a:defRPr sz="1600"/>
            </a:lvl4pPr>
            <a:lvl5pPr>
              <a:defRPr sz="16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Date Placeholder 6"/>
          <p:cNvSpPr>
            <a:spLocks noGrp="1"/>
          </p:cNvSpPr>
          <p:nvPr>
            <p:ph type="dt" sz="half" idx="10"/>
          </p:nvPr>
        </p:nvSpPr>
        <p:spPr/>
        <p:txBody>
          <a:bodyPr/>
          <a:lstStyle/>
          <a:p>
            <a:fld id="{396D7773-31E8-4EBC-AA43-6EB056E37803}" type="datetimeFigureOut">
              <a:rPr lang="es-ES" smtClean="0"/>
              <a:t>20/08/2020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CB82AE8-B569-4E3E-88B4-73DD93B08A32}" type="slidenum">
              <a:rPr lang="es-ES" smtClean="0"/>
              <a:t>‹Nº›</a:t>
            </a:fld>
            <a:endParaRPr lang="es-ES"/>
          </a:p>
        </p:txBody>
      </p:sp>
      <p:grpSp>
        <p:nvGrpSpPr>
          <p:cNvPr id="24" name="Grupo 23">
            <a:extLst>
              <a:ext uri="{FF2B5EF4-FFF2-40B4-BE49-F238E27FC236}">
                <a16:creationId xmlns:a16="http://schemas.microsoft.com/office/drawing/2014/main" xmlns="" id="{1CA3150E-A62A-4EA7-857A-BE86645D3E3C}"/>
              </a:ext>
            </a:extLst>
          </p:cNvPr>
          <p:cNvGrpSpPr/>
          <p:nvPr userDrawn="1"/>
        </p:nvGrpSpPr>
        <p:grpSpPr>
          <a:xfrm>
            <a:off x="116" y="0"/>
            <a:ext cx="3345070" cy="6858000"/>
            <a:chOff x="116" y="0"/>
            <a:chExt cx="3345070" cy="6858000"/>
          </a:xfrm>
        </p:grpSpPr>
        <p:sp>
          <p:nvSpPr>
            <p:cNvPr id="21" name="Forma libre: forma 20">
              <a:extLst>
                <a:ext uri="{FF2B5EF4-FFF2-40B4-BE49-F238E27FC236}">
                  <a16:creationId xmlns:a16="http://schemas.microsoft.com/office/drawing/2014/main" xmlns="" id="{CFCE701D-B349-4893-B128-7A1231A0454D}"/>
                </a:ext>
              </a:extLst>
            </p:cNvPr>
            <p:cNvSpPr/>
            <p:nvPr userDrawn="1"/>
          </p:nvSpPr>
          <p:spPr>
            <a:xfrm flipH="1">
              <a:off x="116" y="0"/>
              <a:ext cx="3345070" cy="6858000"/>
            </a:xfrm>
            <a:custGeom>
              <a:avLst/>
              <a:gdLst>
                <a:gd name="connsiteX0" fmla="*/ 3345070 w 3345070"/>
                <a:gd name="connsiteY0" fmla="*/ 0 h 6858000"/>
                <a:gd name="connsiteX1" fmla="*/ 2669545 w 3345070"/>
                <a:gd name="connsiteY1" fmla="*/ 0 h 6858000"/>
                <a:gd name="connsiteX2" fmla="*/ 0 w 3345070"/>
                <a:gd name="connsiteY2" fmla="*/ 6842622 h 6858000"/>
                <a:gd name="connsiteX3" fmla="*/ 3340242 w 3345070"/>
                <a:gd name="connsiteY3" fmla="*/ 6858000 h 6858000"/>
                <a:gd name="connsiteX4" fmla="*/ 3344895 w 3345070"/>
                <a:gd name="connsiteY4" fmla="*/ 356693 h 6858000"/>
                <a:gd name="connsiteX5" fmla="*/ 3345070 w 334507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070" h="6858000">
                  <a:moveTo>
                    <a:pt x="3345070" y="0"/>
                  </a:moveTo>
                  <a:lnTo>
                    <a:pt x="2669545" y="0"/>
                  </a:lnTo>
                  <a:lnTo>
                    <a:pt x="0" y="6842622"/>
                  </a:lnTo>
                  <a:lnTo>
                    <a:pt x="3340242" y="6858000"/>
                  </a:lnTo>
                  <a:cubicBezTo>
                    <a:pt x="3336338" y="4874455"/>
                    <a:pt x="3343344" y="2523796"/>
                    <a:pt x="3344895" y="356693"/>
                  </a:cubicBezTo>
                  <a:lnTo>
                    <a:pt x="3345070" y="0"/>
                  </a:lnTo>
                  <a:close/>
                </a:path>
              </a:pathLst>
            </a:custGeom>
            <a:solidFill>
              <a:srgbClr val="BE07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baseline="0"/>
            </a:p>
          </p:txBody>
        </p:sp>
        <p:sp>
          <p:nvSpPr>
            <p:cNvPr id="13" name="Triángulo isósceles 8">
              <a:extLst>
                <a:ext uri="{FF2B5EF4-FFF2-40B4-BE49-F238E27FC236}">
                  <a16:creationId xmlns:a16="http://schemas.microsoft.com/office/drawing/2014/main" xmlns="" id="{3DE7CBBB-AC94-4784-A8F3-EFC0CC7AA9E3}"/>
                </a:ext>
              </a:extLst>
            </p:cNvPr>
            <p:cNvSpPr/>
            <p:nvPr userDrawn="1"/>
          </p:nvSpPr>
          <p:spPr>
            <a:xfrm flipH="1">
              <a:off x="350" y="678411"/>
              <a:ext cx="2423628" cy="6169289"/>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907394"/>
                <a:gd name="connsiteY0" fmla="*/ 2307850 h 2307850"/>
                <a:gd name="connsiteX1" fmla="*/ 907136 w 907394"/>
                <a:gd name="connsiteY1" fmla="*/ 0 h 2307850"/>
                <a:gd name="connsiteX2" fmla="*/ 903604 w 907394"/>
                <a:gd name="connsiteY2" fmla="*/ 2298707 h 2307850"/>
                <a:gd name="connsiteX3" fmla="*/ 0 w 907394"/>
                <a:gd name="connsiteY3" fmla="*/ 2307850 h 2307850"/>
                <a:gd name="connsiteX0" fmla="*/ 0 w 907394"/>
                <a:gd name="connsiteY0" fmla="*/ 2307850 h 2309751"/>
                <a:gd name="connsiteX1" fmla="*/ 907136 w 907394"/>
                <a:gd name="connsiteY1" fmla="*/ 0 h 2309751"/>
                <a:gd name="connsiteX2" fmla="*/ 903604 w 907394"/>
                <a:gd name="connsiteY2" fmla="*/ 2309751 h 2309751"/>
                <a:gd name="connsiteX3" fmla="*/ 0 w 907394"/>
                <a:gd name="connsiteY3" fmla="*/ 2307850 h 2309751"/>
              </a:gdLst>
              <a:ahLst/>
              <a:cxnLst>
                <a:cxn ang="0">
                  <a:pos x="connsiteX0" y="connsiteY0"/>
                </a:cxn>
                <a:cxn ang="0">
                  <a:pos x="connsiteX1" y="connsiteY1"/>
                </a:cxn>
                <a:cxn ang="0">
                  <a:pos x="connsiteX2" y="connsiteY2"/>
                </a:cxn>
                <a:cxn ang="0">
                  <a:pos x="connsiteX3" y="connsiteY3"/>
                </a:cxn>
              </a:cxnLst>
              <a:rect l="l" t="t" r="r" b="b"/>
              <a:pathLst>
                <a:path w="907394" h="2309751">
                  <a:moveTo>
                    <a:pt x="0" y="2307850"/>
                  </a:moveTo>
                  <a:lnTo>
                    <a:pt x="907136" y="0"/>
                  </a:lnTo>
                  <a:cubicBezTo>
                    <a:pt x="908785" y="837702"/>
                    <a:pt x="901955" y="1472049"/>
                    <a:pt x="903604" y="2309751"/>
                  </a:cubicBezTo>
                  <a:lnTo>
                    <a:pt x="0" y="2307850"/>
                  </a:lnTo>
                  <a:close/>
                </a:path>
              </a:pathLst>
            </a:custGeom>
            <a:solidFill>
              <a:srgbClr val="D60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grpSp>
    </p:spTree>
    <p:extLst>
      <p:ext uri="{BB962C8B-B14F-4D97-AF65-F5344CB8AC3E}">
        <p14:creationId xmlns:p14="http://schemas.microsoft.com/office/powerpoint/2010/main" val="3801937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971007"/>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682584"/>
            <a:ext cx="3932237" cy="31864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Date Placeholder 4"/>
          <p:cNvSpPr>
            <a:spLocks noGrp="1"/>
          </p:cNvSpPr>
          <p:nvPr>
            <p:ph type="dt" sz="half" idx="10"/>
          </p:nvPr>
        </p:nvSpPr>
        <p:spPr/>
        <p:txBody>
          <a:bodyPr/>
          <a:lstStyle/>
          <a:p>
            <a:fld id="{396D7773-31E8-4EBC-AA43-6EB056E37803}" type="datetimeFigureOut">
              <a:rPr lang="es-ES" smtClean="0"/>
              <a:t>20/08/2020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CB82AE8-B569-4E3E-88B4-73DD93B08A32}" type="slidenum">
              <a:rPr lang="es-ES" smtClean="0"/>
              <a:t>‹Nº›</a:t>
            </a:fld>
            <a:endParaRPr lang="es-ES"/>
          </a:p>
        </p:txBody>
      </p:sp>
      <p:sp>
        <p:nvSpPr>
          <p:cNvPr id="15" name="Rectángulo 14">
            <a:extLst>
              <a:ext uri="{FF2B5EF4-FFF2-40B4-BE49-F238E27FC236}">
                <a16:creationId xmlns:a16="http://schemas.microsoft.com/office/drawing/2014/main" xmlns="" id="{CC812360-DB8C-FD42-96E3-455C03D5FB97}"/>
              </a:ext>
            </a:extLst>
          </p:cNvPr>
          <p:cNvSpPr/>
          <p:nvPr userDrawn="1"/>
        </p:nvSpPr>
        <p:spPr>
          <a:xfrm>
            <a:off x="-12288" y="-76200"/>
            <a:ext cx="12204288" cy="6934524"/>
          </a:xfrm>
          <a:prstGeom prst="rect">
            <a:avLst/>
          </a:prstGeom>
          <a:solidFill>
            <a:srgbClr val="AC1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n>
                <a:noFill/>
              </a:ln>
              <a:solidFill>
                <a:srgbClr val="AC1950"/>
              </a:solidFill>
            </a:endParaRPr>
          </a:p>
        </p:txBody>
      </p:sp>
      <p:grpSp>
        <p:nvGrpSpPr>
          <p:cNvPr id="16" name="Grupo 15">
            <a:extLst>
              <a:ext uri="{FF2B5EF4-FFF2-40B4-BE49-F238E27FC236}">
                <a16:creationId xmlns:a16="http://schemas.microsoft.com/office/drawing/2014/main" xmlns="" id="{87A1A2B0-8C78-8241-9BEF-482BD29034D8}"/>
              </a:ext>
            </a:extLst>
          </p:cNvPr>
          <p:cNvGrpSpPr/>
          <p:nvPr userDrawn="1"/>
        </p:nvGrpSpPr>
        <p:grpSpPr>
          <a:xfrm>
            <a:off x="-12288" y="-96253"/>
            <a:ext cx="3898488" cy="5098600"/>
            <a:chOff x="-12288" y="0"/>
            <a:chExt cx="1446431" cy="3675124"/>
          </a:xfrm>
        </p:grpSpPr>
        <p:sp>
          <p:nvSpPr>
            <p:cNvPr id="17" name="Triángulo isósceles 8">
              <a:extLst>
                <a:ext uri="{FF2B5EF4-FFF2-40B4-BE49-F238E27FC236}">
                  <a16:creationId xmlns:a16="http://schemas.microsoft.com/office/drawing/2014/main" xmlns="" id="{2EA5FA30-4AE3-AD49-AEDC-7B55D40FE85E}"/>
                </a:ext>
              </a:extLst>
            </p:cNvPr>
            <p:cNvSpPr/>
            <p:nvPr userDrawn="1"/>
          </p:nvSpPr>
          <p:spPr>
            <a:xfrm flipH="1" flipV="1">
              <a:off x="0" y="0"/>
              <a:ext cx="1434143" cy="3675124"/>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1059455"/>
                <a:gd name="connsiteY0" fmla="*/ 2346502 h 2346502"/>
                <a:gd name="connsiteX1" fmla="*/ 1059197 w 1059455"/>
                <a:gd name="connsiteY1" fmla="*/ 0 h 2346502"/>
                <a:gd name="connsiteX2" fmla="*/ 1055665 w 1059455"/>
                <a:gd name="connsiteY2" fmla="*/ 2337359 h 2346502"/>
                <a:gd name="connsiteX3" fmla="*/ 0 w 1059455"/>
                <a:gd name="connsiteY3" fmla="*/ 2346502 h 2346502"/>
                <a:gd name="connsiteX0" fmla="*/ 0 w 1055665"/>
                <a:gd name="connsiteY0" fmla="*/ 2703260 h 2703260"/>
                <a:gd name="connsiteX1" fmla="*/ 1050424 w 1055665"/>
                <a:gd name="connsiteY1" fmla="*/ 0 h 2703260"/>
                <a:gd name="connsiteX2" fmla="*/ 1055665 w 1055665"/>
                <a:gd name="connsiteY2" fmla="*/ 2694117 h 2703260"/>
                <a:gd name="connsiteX3" fmla="*/ 0 w 1055665"/>
                <a:gd name="connsiteY3" fmla="*/ 2703260 h 2703260"/>
                <a:gd name="connsiteX0" fmla="*/ 0 w 1059456"/>
                <a:gd name="connsiteY0" fmla="*/ 2714957 h 2714957"/>
                <a:gd name="connsiteX1" fmla="*/ 1059198 w 1059456"/>
                <a:gd name="connsiteY1" fmla="*/ 0 h 2714957"/>
                <a:gd name="connsiteX2" fmla="*/ 1055665 w 1059456"/>
                <a:gd name="connsiteY2" fmla="*/ 2705814 h 2714957"/>
                <a:gd name="connsiteX3" fmla="*/ 0 w 1059456"/>
                <a:gd name="connsiteY3" fmla="*/ 2714957 h 2714957"/>
              </a:gdLst>
              <a:ahLst/>
              <a:cxnLst>
                <a:cxn ang="0">
                  <a:pos x="connsiteX0" y="connsiteY0"/>
                </a:cxn>
                <a:cxn ang="0">
                  <a:pos x="connsiteX1" y="connsiteY1"/>
                </a:cxn>
                <a:cxn ang="0">
                  <a:pos x="connsiteX2" y="connsiteY2"/>
                </a:cxn>
                <a:cxn ang="0">
                  <a:pos x="connsiteX3" y="connsiteY3"/>
                </a:cxn>
              </a:cxnLst>
              <a:rect l="l" t="t" r="r" b="b"/>
              <a:pathLst>
                <a:path w="1059456" h="2714957">
                  <a:moveTo>
                    <a:pt x="0" y="2714957"/>
                  </a:moveTo>
                  <a:lnTo>
                    <a:pt x="1059198" y="0"/>
                  </a:lnTo>
                  <a:cubicBezTo>
                    <a:pt x="1060847" y="837702"/>
                    <a:pt x="1054016" y="1868112"/>
                    <a:pt x="1055665" y="2705814"/>
                  </a:cubicBezTo>
                  <a:lnTo>
                    <a:pt x="0" y="2714957"/>
                  </a:lnTo>
                  <a:close/>
                </a:path>
              </a:pathLst>
            </a:custGeom>
            <a:solidFill>
              <a:srgbClr val="9D1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sp>
          <p:nvSpPr>
            <p:cNvPr id="18" name="Triángulo isósceles 8">
              <a:extLst>
                <a:ext uri="{FF2B5EF4-FFF2-40B4-BE49-F238E27FC236}">
                  <a16:creationId xmlns:a16="http://schemas.microsoft.com/office/drawing/2014/main" xmlns="" id="{DC2A50AD-33E8-A44A-923A-A062B334FF49}"/>
                </a:ext>
              </a:extLst>
            </p:cNvPr>
            <p:cNvSpPr/>
            <p:nvPr userDrawn="1"/>
          </p:nvSpPr>
          <p:spPr>
            <a:xfrm flipH="1" flipV="1">
              <a:off x="-12288" y="0"/>
              <a:ext cx="1240589" cy="3176362"/>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916471"/>
                <a:gd name="connsiteY0" fmla="*/ 2346502 h 2346502"/>
                <a:gd name="connsiteX1" fmla="*/ 907136 w 916471"/>
                <a:gd name="connsiteY1" fmla="*/ 0 h 2346502"/>
                <a:gd name="connsiteX2" fmla="*/ 916471 w 916471"/>
                <a:gd name="connsiteY2" fmla="*/ 2343793 h 2346502"/>
                <a:gd name="connsiteX3" fmla="*/ 0 w 916471"/>
                <a:gd name="connsiteY3" fmla="*/ 2346502 h 2346502"/>
              </a:gdLst>
              <a:ahLst/>
              <a:cxnLst>
                <a:cxn ang="0">
                  <a:pos x="connsiteX0" y="connsiteY0"/>
                </a:cxn>
                <a:cxn ang="0">
                  <a:pos x="connsiteX1" y="connsiteY1"/>
                </a:cxn>
                <a:cxn ang="0">
                  <a:pos x="connsiteX2" y="connsiteY2"/>
                </a:cxn>
                <a:cxn ang="0">
                  <a:pos x="connsiteX3" y="connsiteY3"/>
                </a:cxn>
              </a:cxnLst>
              <a:rect l="l" t="t" r="r" b="b"/>
              <a:pathLst>
                <a:path w="916471" h="2346502">
                  <a:moveTo>
                    <a:pt x="0" y="2346502"/>
                  </a:moveTo>
                  <a:lnTo>
                    <a:pt x="907136" y="0"/>
                  </a:lnTo>
                  <a:cubicBezTo>
                    <a:pt x="908785" y="837702"/>
                    <a:pt x="914822" y="1506091"/>
                    <a:pt x="916471" y="2343793"/>
                  </a:cubicBezTo>
                  <a:lnTo>
                    <a:pt x="0" y="2346502"/>
                  </a:lnTo>
                  <a:close/>
                </a:path>
              </a:pathLst>
            </a:custGeom>
            <a:solidFill>
              <a:srgbClr val="D60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dirty="0"/>
            </a:p>
          </p:txBody>
        </p:sp>
      </p:grpSp>
      <p:sp>
        <p:nvSpPr>
          <p:cNvPr id="19" name="Triángulo isósceles 8">
            <a:extLst>
              <a:ext uri="{FF2B5EF4-FFF2-40B4-BE49-F238E27FC236}">
                <a16:creationId xmlns:a16="http://schemas.microsoft.com/office/drawing/2014/main" xmlns="" id="{5E48A604-C427-E740-8144-0A2030B14890}"/>
              </a:ext>
            </a:extLst>
          </p:cNvPr>
          <p:cNvSpPr/>
          <p:nvPr userDrawn="1"/>
        </p:nvSpPr>
        <p:spPr>
          <a:xfrm flipH="1">
            <a:off x="-12122" y="2305497"/>
            <a:ext cx="3441121" cy="4552827"/>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912986"/>
              <a:gd name="connsiteY0" fmla="*/ 2346502 h 2346741"/>
              <a:gd name="connsiteX1" fmla="*/ 907136 w 912986"/>
              <a:gd name="connsiteY1" fmla="*/ 0 h 2346741"/>
              <a:gd name="connsiteX2" fmla="*/ 912986 w 912986"/>
              <a:gd name="connsiteY2" fmla="*/ 2346741 h 2346741"/>
              <a:gd name="connsiteX3" fmla="*/ 0 w 912986"/>
              <a:gd name="connsiteY3" fmla="*/ 2346502 h 2346741"/>
            </a:gdLst>
            <a:ahLst/>
            <a:cxnLst>
              <a:cxn ang="0">
                <a:pos x="connsiteX0" y="connsiteY0"/>
              </a:cxn>
              <a:cxn ang="0">
                <a:pos x="connsiteX1" y="connsiteY1"/>
              </a:cxn>
              <a:cxn ang="0">
                <a:pos x="connsiteX2" y="connsiteY2"/>
              </a:cxn>
              <a:cxn ang="0">
                <a:pos x="connsiteX3" y="connsiteY3"/>
              </a:cxn>
            </a:cxnLst>
            <a:rect l="l" t="t" r="r" b="b"/>
            <a:pathLst>
              <a:path w="912986" h="2346741">
                <a:moveTo>
                  <a:pt x="0" y="2346502"/>
                </a:moveTo>
                <a:lnTo>
                  <a:pt x="907136" y="0"/>
                </a:lnTo>
                <a:cubicBezTo>
                  <a:pt x="908785" y="837702"/>
                  <a:pt x="911337" y="1509039"/>
                  <a:pt x="912986" y="2346741"/>
                </a:cubicBezTo>
                <a:lnTo>
                  <a:pt x="0" y="2346502"/>
                </a:lnTo>
                <a:close/>
              </a:path>
            </a:pathLst>
          </a:custGeom>
          <a:solidFill>
            <a:srgbClr val="9D1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spTree>
    <p:extLst>
      <p:ext uri="{BB962C8B-B14F-4D97-AF65-F5344CB8AC3E}">
        <p14:creationId xmlns:p14="http://schemas.microsoft.com/office/powerpoint/2010/main" val="368631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1484206"/>
            <a:ext cx="10515600" cy="1325563"/>
          </a:xfr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3257005"/>
            <a:ext cx="10515600" cy="2919957"/>
          </a:xfrm>
        </p:spPr>
        <p:txBody>
          <a:bodyPr/>
          <a:lstStyle>
            <a:lvl1pPr marL="228600" indent="-228600">
              <a:buClr>
                <a:srgbClr val="9D1446"/>
              </a:buClr>
              <a:buFont typeface="Calibri" panose="020F0502020204030204" pitchFamily="34" charset="0"/>
              <a:buChar char="∆"/>
              <a:defRPr/>
            </a:lvl1pPr>
            <a:lvl2pPr marL="685800" indent="-228600">
              <a:buClr>
                <a:srgbClr val="9D1446"/>
              </a:buClr>
              <a:buFont typeface="Calibri" panose="020F0502020204030204" pitchFamily="34" charset="0"/>
              <a:buChar char="∆"/>
              <a:defRPr/>
            </a:lvl2pPr>
            <a:lvl3pPr marL="1143000" indent="-228600">
              <a:buClr>
                <a:srgbClr val="9D1446"/>
              </a:buClr>
              <a:buFont typeface="Calibri" panose="020F0502020204030204" pitchFamily="34" charset="0"/>
              <a:buChar char="∆"/>
              <a:defRPr/>
            </a:lvl3pPr>
            <a:lvl4pPr marL="1600200" indent="-228600">
              <a:buClr>
                <a:srgbClr val="9D1446"/>
              </a:buClr>
              <a:buFont typeface="Calibri" panose="020F0502020204030204" pitchFamily="34" charset="0"/>
              <a:buChar char="∆"/>
              <a:defRPr/>
            </a:lvl4pPr>
            <a:lvl5pPr marL="2057400" indent="-228600">
              <a:buClr>
                <a:srgbClr val="9D1446"/>
              </a:buClr>
              <a:buFont typeface="Calibri" panose="020F0502020204030204" pitchFamily="34" charset="0"/>
              <a:buChar cha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396D7773-31E8-4EBC-AA43-6EB056E37803}" type="datetimeFigureOut">
              <a:rPr lang="es-ES" smtClean="0"/>
              <a:t>20/08/2020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B82AE8-B569-4E3E-88B4-73DD93B08A32}" type="slidenum">
              <a:rPr lang="es-ES" smtClean="0"/>
              <a:t>‹Nº›</a:t>
            </a:fld>
            <a:endParaRPr lang="es-ES"/>
          </a:p>
        </p:txBody>
      </p:sp>
      <p:grpSp>
        <p:nvGrpSpPr>
          <p:cNvPr id="14" name="Grupo 13">
            <a:extLst>
              <a:ext uri="{FF2B5EF4-FFF2-40B4-BE49-F238E27FC236}">
                <a16:creationId xmlns:a16="http://schemas.microsoft.com/office/drawing/2014/main" xmlns="" id="{34EC7177-5E83-41AD-9EC8-78F544B6137A}"/>
              </a:ext>
            </a:extLst>
          </p:cNvPr>
          <p:cNvGrpSpPr/>
          <p:nvPr userDrawn="1"/>
        </p:nvGrpSpPr>
        <p:grpSpPr>
          <a:xfrm>
            <a:off x="0" y="3191585"/>
            <a:ext cx="1434143" cy="3675124"/>
            <a:chOff x="0" y="3191585"/>
            <a:chExt cx="1434143" cy="3675124"/>
          </a:xfrm>
        </p:grpSpPr>
        <p:sp>
          <p:nvSpPr>
            <p:cNvPr id="12" name="Triángulo isósceles 8">
              <a:extLst>
                <a:ext uri="{FF2B5EF4-FFF2-40B4-BE49-F238E27FC236}">
                  <a16:creationId xmlns:a16="http://schemas.microsoft.com/office/drawing/2014/main" xmlns="" id="{C177F05A-0728-4988-BE50-52F6DA041E1B}"/>
                </a:ext>
              </a:extLst>
            </p:cNvPr>
            <p:cNvSpPr/>
            <p:nvPr userDrawn="1"/>
          </p:nvSpPr>
          <p:spPr>
            <a:xfrm flipH="1">
              <a:off x="0" y="3191585"/>
              <a:ext cx="1434143" cy="3675124"/>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1059455"/>
                <a:gd name="connsiteY0" fmla="*/ 2346502 h 2346502"/>
                <a:gd name="connsiteX1" fmla="*/ 1059197 w 1059455"/>
                <a:gd name="connsiteY1" fmla="*/ 0 h 2346502"/>
                <a:gd name="connsiteX2" fmla="*/ 1055665 w 1059455"/>
                <a:gd name="connsiteY2" fmla="*/ 2337359 h 2346502"/>
                <a:gd name="connsiteX3" fmla="*/ 0 w 1059455"/>
                <a:gd name="connsiteY3" fmla="*/ 2346502 h 2346502"/>
                <a:gd name="connsiteX0" fmla="*/ 0 w 1055665"/>
                <a:gd name="connsiteY0" fmla="*/ 2703260 h 2703260"/>
                <a:gd name="connsiteX1" fmla="*/ 1050424 w 1055665"/>
                <a:gd name="connsiteY1" fmla="*/ 0 h 2703260"/>
                <a:gd name="connsiteX2" fmla="*/ 1055665 w 1055665"/>
                <a:gd name="connsiteY2" fmla="*/ 2694117 h 2703260"/>
                <a:gd name="connsiteX3" fmla="*/ 0 w 1055665"/>
                <a:gd name="connsiteY3" fmla="*/ 2703260 h 2703260"/>
                <a:gd name="connsiteX0" fmla="*/ 0 w 1059456"/>
                <a:gd name="connsiteY0" fmla="*/ 2714957 h 2714957"/>
                <a:gd name="connsiteX1" fmla="*/ 1059198 w 1059456"/>
                <a:gd name="connsiteY1" fmla="*/ 0 h 2714957"/>
                <a:gd name="connsiteX2" fmla="*/ 1055665 w 1059456"/>
                <a:gd name="connsiteY2" fmla="*/ 2705814 h 2714957"/>
                <a:gd name="connsiteX3" fmla="*/ 0 w 1059456"/>
                <a:gd name="connsiteY3" fmla="*/ 2714957 h 2714957"/>
              </a:gdLst>
              <a:ahLst/>
              <a:cxnLst>
                <a:cxn ang="0">
                  <a:pos x="connsiteX0" y="connsiteY0"/>
                </a:cxn>
                <a:cxn ang="0">
                  <a:pos x="connsiteX1" y="connsiteY1"/>
                </a:cxn>
                <a:cxn ang="0">
                  <a:pos x="connsiteX2" y="connsiteY2"/>
                </a:cxn>
                <a:cxn ang="0">
                  <a:pos x="connsiteX3" y="connsiteY3"/>
                </a:cxn>
              </a:cxnLst>
              <a:rect l="l" t="t" r="r" b="b"/>
              <a:pathLst>
                <a:path w="1059456" h="2714957">
                  <a:moveTo>
                    <a:pt x="0" y="2714957"/>
                  </a:moveTo>
                  <a:lnTo>
                    <a:pt x="1059198" y="0"/>
                  </a:lnTo>
                  <a:cubicBezTo>
                    <a:pt x="1060847" y="837702"/>
                    <a:pt x="1054016" y="1868112"/>
                    <a:pt x="1055665" y="2705814"/>
                  </a:cubicBezTo>
                  <a:lnTo>
                    <a:pt x="0" y="2714957"/>
                  </a:lnTo>
                  <a:close/>
                </a:path>
              </a:pathLst>
            </a:custGeom>
            <a:solidFill>
              <a:srgbClr val="9D1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sp>
          <p:nvSpPr>
            <p:cNvPr id="9" name="Triángulo isósceles 8">
              <a:extLst>
                <a:ext uri="{FF2B5EF4-FFF2-40B4-BE49-F238E27FC236}">
                  <a16:creationId xmlns:a16="http://schemas.microsoft.com/office/drawing/2014/main" xmlns="" id="{D742AA2D-8B3D-4D68-9E67-8C121A1B5885}"/>
                </a:ext>
              </a:extLst>
            </p:cNvPr>
            <p:cNvSpPr/>
            <p:nvPr userDrawn="1"/>
          </p:nvSpPr>
          <p:spPr>
            <a:xfrm flipH="1">
              <a:off x="0" y="3690347"/>
              <a:ext cx="1228302" cy="3176362"/>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Lst>
              <a:ahLst/>
              <a:cxnLst>
                <a:cxn ang="0">
                  <a:pos x="connsiteX0" y="connsiteY0"/>
                </a:cxn>
                <a:cxn ang="0">
                  <a:pos x="connsiteX1" y="connsiteY1"/>
                </a:cxn>
                <a:cxn ang="0">
                  <a:pos x="connsiteX2" y="connsiteY2"/>
                </a:cxn>
                <a:cxn ang="0">
                  <a:pos x="connsiteX3" y="connsiteY3"/>
                </a:cxn>
              </a:cxnLst>
              <a:rect l="l" t="t" r="r" b="b"/>
              <a:pathLst>
                <a:path w="907394" h="2346502">
                  <a:moveTo>
                    <a:pt x="0" y="2346502"/>
                  </a:moveTo>
                  <a:lnTo>
                    <a:pt x="907136" y="0"/>
                  </a:lnTo>
                  <a:cubicBezTo>
                    <a:pt x="908785" y="837702"/>
                    <a:pt x="901955" y="1499657"/>
                    <a:pt x="903604" y="2337359"/>
                  </a:cubicBezTo>
                  <a:lnTo>
                    <a:pt x="0" y="2346502"/>
                  </a:lnTo>
                  <a:close/>
                </a:path>
              </a:pathLst>
            </a:custGeom>
            <a:solidFill>
              <a:srgbClr val="D60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grpSp>
    </p:spTree>
    <p:extLst>
      <p:ext uri="{BB962C8B-B14F-4D97-AF65-F5344CB8AC3E}">
        <p14:creationId xmlns:p14="http://schemas.microsoft.com/office/powerpoint/2010/main" val="306340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6446" y="1709738"/>
            <a:ext cx="8761004" cy="2852737"/>
          </a:xfrm>
        </p:spPr>
        <p:txBody>
          <a:bodyPr anchor="b"/>
          <a:lstStyle>
            <a:lvl1pPr>
              <a:defRPr sz="4000"/>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2586446" y="4589463"/>
            <a:ext cx="876100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Date Placeholder 3"/>
          <p:cNvSpPr>
            <a:spLocks noGrp="1"/>
          </p:cNvSpPr>
          <p:nvPr>
            <p:ph type="dt" sz="half" idx="10"/>
          </p:nvPr>
        </p:nvSpPr>
        <p:spPr/>
        <p:txBody>
          <a:bodyPr/>
          <a:lstStyle/>
          <a:p>
            <a:fld id="{396D7773-31E8-4EBC-AA43-6EB056E37803}" type="datetimeFigureOut">
              <a:rPr lang="es-ES" smtClean="0"/>
              <a:t>20/08/2020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B82AE8-B569-4E3E-88B4-73DD93B08A32}" type="slidenum">
              <a:rPr lang="es-ES" smtClean="0"/>
              <a:t>‹Nº›</a:t>
            </a:fld>
            <a:endParaRPr lang="es-ES"/>
          </a:p>
        </p:txBody>
      </p:sp>
      <p:grpSp>
        <p:nvGrpSpPr>
          <p:cNvPr id="21" name="Grupo 20">
            <a:extLst>
              <a:ext uri="{FF2B5EF4-FFF2-40B4-BE49-F238E27FC236}">
                <a16:creationId xmlns:a16="http://schemas.microsoft.com/office/drawing/2014/main" xmlns="" id="{D0AC35CD-36AC-423E-9EF7-122C6907D2B7}"/>
              </a:ext>
            </a:extLst>
          </p:cNvPr>
          <p:cNvGrpSpPr/>
          <p:nvPr userDrawn="1"/>
        </p:nvGrpSpPr>
        <p:grpSpPr>
          <a:xfrm>
            <a:off x="0" y="0"/>
            <a:ext cx="3345070" cy="6858000"/>
            <a:chOff x="116" y="0"/>
            <a:chExt cx="3345070" cy="6858000"/>
          </a:xfrm>
        </p:grpSpPr>
        <p:sp>
          <p:nvSpPr>
            <p:cNvPr id="22" name="Forma libre: forma 21">
              <a:extLst>
                <a:ext uri="{FF2B5EF4-FFF2-40B4-BE49-F238E27FC236}">
                  <a16:creationId xmlns:a16="http://schemas.microsoft.com/office/drawing/2014/main" xmlns="" id="{6E553620-5E13-4F41-AB0F-1F097BE23417}"/>
                </a:ext>
              </a:extLst>
            </p:cNvPr>
            <p:cNvSpPr/>
            <p:nvPr userDrawn="1"/>
          </p:nvSpPr>
          <p:spPr>
            <a:xfrm flipH="1">
              <a:off x="116" y="0"/>
              <a:ext cx="3345070" cy="6858000"/>
            </a:xfrm>
            <a:custGeom>
              <a:avLst/>
              <a:gdLst>
                <a:gd name="connsiteX0" fmla="*/ 3345070 w 3345070"/>
                <a:gd name="connsiteY0" fmla="*/ 0 h 6858000"/>
                <a:gd name="connsiteX1" fmla="*/ 2669545 w 3345070"/>
                <a:gd name="connsiteY1" fmla="*/ 0 h 6858000"/>
                <a:gd name="connsiteX2" fmla="*/ 0 w 3345070"/>
                <a:gd name="connsiteY2" fmla="*/ 6842622 h 6858000"/>
                <a:gd name="connsiteX3" fmla="*/ 3340242 w 3345070"/>
                <a:gd name="connsiteY3" fmla="*/ 6858000 h 6858000"/>
                <a:gd name="connsiteX4" fmla="*/ 3344895 w 3345070"/>
                <a:gd name="connsiteY4" fmla="*/ 356693 h 6858000"/>
                <a:gd name="connsiteX5" fmla="*/ 3345070 w 334507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070" h="6858000">
                  <a:moveTo>
                    <a:pt x="3345070" y="0"/>
                  </a:moveTo>
                  <a:lnTo>
                    <a:pt x="2669545" y="0"/>
                  </a:lnTo>
                  <a:lnTo>
                    <a:pt x="0" y="6842622"/>
                  </a:lnTo>
                  <a:lnTo>
                    <a:pt x="3340242" y="6858000"/>
                  </a:lnTo>
                  <a:cubicBezTo>
                    <a:pt x="3336338" y="4874455"/>
                    <a:pt x="3343344" y="2523796"/>
                    <a:pt x="3344895" y="356693"/>
                  </a:cubicBezTo>
                  <a:lnTo>
                    <a:pt x="3345070" y="0"/>
                  </a:lnTo>
                  <a:close/>
                </a:path>
              </a:pathLst>
            </a:custGeom>
            <a:solidFill>
              <a:srgbClr val="BE07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baseline="0"/>
            </a:p>
          </p:txBody>
        </p:sp>
        <p:sp>
          <p:nvSpPr>
            <p:cNvPr id="23" name="Triángulo isósceles 8">
              <a:extLst>
                <a:ext uri="{FF2B5EF4-FFF2-40B4-BE49-F238E27FC236}">
                  <a16:creationId xmlns:a16="http://schemas.microsoft.com/office/drawing/2014/main" xmlns="" id="{2B265CF4-B6A0-45D6-B913-59D749CDC94B}"/>
                </a:ext>
              </a:extLst>
            </p:cNvPr>
            <p:cNvSpPr/>
            <p:nvPr userDrawn="1"/>
          </p:nvSpPr>
          <p:spPr>
            <a:xfrm flipH="1">
              <a:off x="350" y="678411"/>
              <a:ext cx="2423628" cy="6169289"/>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907394"/>
                <a:gd name="connsiteY0" fmla="*/ 2307850 h 2307850"/>
                <a:gd name="connsiteX1" fmla="*/ 907136 w 907394"/>
                <a:gd name="connsiteY1" fmla="*/ 0 h 2307850"/>
                <a:gd name="connsiteX2" fmla="*/ 903604 w 907394"/>
                <a:gd name="connsiteY2" fmla="*/ 2298707 h 2307850"/>
                <a:gd name="connsiteX3" fmla="*/ 0 w 907394"/>
                <a:gd name="connsiteY3" fmla="*/ 2307850 h 2307850"/>
                <a:gd name="connsiteX0" fmla="*/ 0 w 907394"/>
                <a:gd name="connsiteY0" fmla="*/ 2307850 h 2309751"/>
                <a:gd name="connsiteX1" fmla="*/ 907136 w 907394"/>
                <a:gd name="connsiteY1" fmla="*/ 0 h 2309751"/>
                <a:gd name="connsiteX2" fmla="*/ 903604 w 907394"/>
                <a:gd name="connsiteY2" fmla="*/ 2309751 h 2309751"/>
                <a:gd name="connsiteX3" fmla="*/ 0 w 907394"/>
                <a:gd name="connsiteY3" fmla="*/ 2307850 h 2309751"/>
              </a:gdLst>
              <a:ahLst/>
              <a:cxnLst>
                <a:cxn ang="0">
                  <a:pos x="connsiteX0" y="connsiteY0"/>
                </a:cxn>
                <a:cxn ang="0">
                  <a:pos x="connsiteX1" y="connsiteY1"/>
                </a:cxn>
                <a:cxn ang="0">
                  <a:pos x="connsiteX2" y="connsiteY2"/>
                </a:cxn>
                <a:cxn ang="0">
                  <a:pos x="connsiteX3" y="connsiteY3"/>
                </a:cxn>
              </a:cxnLst>
              <a:rect l="l" t="t" r="r" b="b"/>
              <a:pathLst>
                <a:path w="907394" h="2309751">
                  <a:moveTo>
                    <a:pt x="0" y="2307850"/>
                  </a:moveTo>
                  <a:lnTo>
                    <a:pt x="907136" y="0"/>
                  </a:lnTo>
                  <a:cubicBezTo>
                    <a:pt x="908785" y="837702"/>
                    <a:pt x="901955" y="1472049"/>
                    <a:pt x="903604" y="2309751"/>
                  </a:cubicBezTo>
                  <a:lnTo>
                    <a:pt x="0" y="2307850"/>
                  </a:lnTo>
                  <a:close/>
                </a:path>
              </a:pathLst>
            </a:custGeom>
            <a:solidFill>
              <a:srgbClr val="D60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grpSp>
    </p:spTree>
    <p:extLst>
      <p:ext uri="{BB962C8B-B14F-4D97-AF65-F5344CB8AC3E}">
        <p14:creationId xmlns:p14="http://schemas.microsoft.com/office/powerpoint/2010/main" val="206936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743200" y="1709738"/>
            <a:ext cx="8604250" cy="2852737"/>
          </a:xfrm>
        </p:spPr>
        <p:txBody>
          <a:bodyPr anchor="b"/>
          <a:lstStyle>
            <a:lvl1pPr>
              <a:defRPr sz="4400"/>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2743198" y="4589463"/>
            <a:ext cx="860425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Date Placeholder 3"/>
          <p:cNvSpPr>
            <a:spLocks noGrp="1"/>
          </p:cNvSpPr>
          <p:nvPr>
            <p:ph type="dt" sz="half" idx="10"/>
          </p:nvPr>
        </p:nvSpPr>
        <p:spPr/>
        <p:txBody>
          <a:bodyPr/>
          <a:lstStyle/>
          <a:p>
            <a:fld id="{396D7773-31E8-4EBC-AA43-6EB056E37803}" type="datetimeFigureOut">
              <a:rPr lang="es-ES" smtClean="0"/>
              <a:t>20/08/2020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B82AE8-B569-4E3E-88B4-73DD93B08A32}" type="slidenum">
              <a:rPr lang="es-ES" smtClean="0"/>
              <a:t>‹Nº›</a:t>
            </a:fld>
            <a:endParaRPr lang="es-ES"/>
          </a:p>
        </p:txBody>
      </p:sp>
      <p:grpSp>
        <p:nvGrpSpPr>
          <p:cNvPr id="20" name="Grupo 19">
            <a:extLst>
              <a:ext uri="{FF2B5EF4-FFF2-40B4-BE49-F238E27FC236}">
                <a16:creationId xmlns:a16="http://schemas.microsoft.com/office/drawing/2014/main" xmlns="" id="{EE6AC859-A050-41F2-BDA0-379155D21B7A}"/>
              </a:ext>
            </a:extLst>
          </p:cNvPr>
          <p:cNvGrpSpPr/>
          <p:nvPr userDrawn="1"/>
        </p:nvGrpSpPr>
        <p:grpSpPr>
          <a:xfrm>
            <a:off x="-2532" y="0"/>
            <a:ext cx="4019265" cy="6858000"/>
            <a:chOff x="-2532" y="0"/>
            <a:chExt cx="4019265" cy="6858000"/>
          </a:xfrm>
        </p:grpSpPr>
        <p:sp>
          <p:nvSpPr>
            <p:cNvPr id="17" name="Forma libre: forma 16">
              <a:extLst>
                <a:ext uri="{FF2B5EF4-FFF2-40B4-BE49-F238E27FC236}">
                  <a16:creationId xmlns:a16="http://schemas.microsoft.com/office/drawing/2014/main" xmlns="" id="{6CB2331F-9A2F-4393-AE58-1876826B262F}"/>
                </a:ext>
              </a:extLst>
            </p:cNvPr>
            <p:cNvSpPr/>
            <p:nvPr userDrawn="1"/>
          </p:nvSpPr>
          <p:spPr>
            <a:xfrm>
              <a:off x="-2532" y="0"/>
              <a:ext cx="4019265" cy="4134327"/>
            </a:xfrm>
            <a:custGeom>
              <a:avLst/>
              <a:gdLst>
                <a:gd name="connsiteX0" fmla="*/ 0 w 4019265"/>
                <a:gd name="connsiteY0" fmla="*/ 0 h 4134327"/>
                <a:gd name="connsiteX1" fmla="*/ 4019265 w 4019265"/>
                <a:gd name="connsiteY1" fmla="*/ 0 h 4134327"/>
                <a:gd name="connsiteX2" fmla="*/ 1844838 w 4019265"/>
                <a:gd name="connsiteY2" fmla="*/ 4134327 h 4134327"/>
                <a:gd name="connsiteX3" fmla="*/ 0 w 4019265"/>
                <a:gd name="connsiteY3" fmla="*/ 364209 h 4134327"/>
                <a:gd name="connsiteX4" fmla="*/ 0 w 4019265"/>
                <a:gd name="connsiteY4" fmla="*/ 0 h 4134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265" h="4134327">
                  <a:moveTo>
                    <a:pt x="0" y="0"/>
                  </a:moveTo>
                  <a:lnTo>
                    <a:pt x="4019265" y="0"/>
                  </a:lnTo>
                  <a:lnTo>
                    <a:pt x="1844838" y="4134327"/>
                  </a:lnTo>
                  <a:lnTo>
                    <a:pt x="0" y="364209"/>
                  </a:lnTo>
                  <a:lnTo>
                    <a:pt x="0" y="0"/>
                  </a:lnTo>
                  <a:close/>
                </a:path>
              </a:pathLst>
            </a:custGeom>
            <a:solidFill>
              <a:srgbClr val="BE0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Triángulo isósceles 7">
              <a:extLst>
                <a:ext uri="{FF2B5EF4-FFF2-40B4-BE49-F238E27FC236}">
                  <a16:creationId xmlns:a16="http://schemas.microsoft.com/office/drawing/2014/main" xmlns="" id="{95EF3708-62CF-4C36-B3A8-3309D75C244E}"/>
                </a:ext>
              </a:extLst>
            </p:cNvPr>
            <p:cNvSpPr/>
            <p:nvPr userDrawn="1"/>
          </p:nvSpPr>
          <p:spPr>
            <a:xfrm>
              <a:off x="-2532" y="226047"/>
              <a:ext cx="3262408" cy="6631953"/>
            </a:xfrm>
            <a:custGeom>
              <a:avLst/>
              <a:gdLst>
                <a:gd name="connsiteX0" fmla="*/ 0 w 4226011"/>
                <a:gd name="connsiteY0" fmla="*/ 3619500 h 3619500"/>
                <a:gd name="connsiteX1" fmla="*/ 2113006 w 4226011"/>
                <a:gd name="connsiteY1" fmla="*/ 0 h 3619500"/>
                <a:gd name="connsiteX2" fmla="*/ 4226011 w 4226011"/>
                <a:gd name="connsiteY2" fmla="*/ 3619500 h 3619500"/>
                <a:gd name="connsiteX3" fmla="*/ 0 w 4226011"/>
                <a:gd name="connsiteY3" fmla="*/ 3619500 h 3619500"/>
                <a:gd name="connsiteX0" fmla="*/ 0 w 4226011"/>
                <a:gd name="connsiteY0" fmla="*/ 4057650 h 4057650"/>
                <a:gd name="connsiteX1" fmla="*/ 2084431 w 4226011"/>
                <a:gd name="connsiteY1" fmla="*/ 0 h 4057650"/>
                <a:gd name="connsiteX2" fmla="*/ 4226011 w 4226011"/>
                <a:gd name="connsiteY2" fmla="*/ 4057650 h 4057650"/>
                <a:gd name="connsiteX3" fmla="*/ 0 w 4226011"/>
                <a:gd name="connsiteY3" fmla="*/ 4057650 h 4057650"/>
                <a:gd name="connsiteX0" fmla="*/ 163469 w 4389480"/>
                <a:gd name="connsiteY0" fmla="*/ 6886575 h 6886575"/>
                <a:gd name="connsiteX1" fmla="*/ 0 w 4389480"/>
                <a:gd name="connsiteY1" fmla="*/ 0 h 6886575"/>
                <a:gd name="connsiteX2" fmla="*/ 4389480 w 4389480"/>
                <a:gd name="connsiteY2" fmla="*/ 6886575 h 6886575"/>
                <a:gd name="connsiteX3" fmla="*/ 163469 w 4389480"/>
                <a:gd name="connsiteY3" fmla="*/ 6886575 h 6886575"/>
                <a:gd name="connsiteX0" fmla="*/ 163469 w 3446505"/>
                <a:gd name="connsiteY0" fmla="*/ 6886575 h 6886575"/>
                <a:gd name="connsiteX1" fmla="*/ 0 w 3446505"/>
                <a:gd name="connsiteY1" fmla="*/ 0 h 6886575"/>
                <a:gd name="connsiteX2" fmla="*/ 3446505 w 3446505"/>
                <a:gd name="connsiteY2" fmla="*/ 6886575 h 6886575"/>
                <a:gd name="connsiteX3" fmla="*/ 163469 w 3446505"/>
                <a:gd name="connsiteY3" fmla="*/ 6886575 h 6886575"/>
                <a:gd name="connsiteX0" fmla="*/ 87269 w 3370305"/>
                <a:gd name="connsiteY0" fmla="*/ 6886575 h 6886575"/>
                <a:gd name="connsiteX1" fmla="*/ 0 w 3370305"/>
                <a:gd name="connsiteY1" fmla="*/ 0 h 6886575"/>
                <a:gd name="connsiteX2" fmla="*/ 3370305 w 3370305"/>
                <a:gd name="connsiteY2" fmla="*/ 6886575 h 6886575"/>
                <a:gd name="connsiteX3" fmla="*/ 87269 w 3370305"/>
                <a:gd name="connsiteY3" fmla="*/ 6886575 h 6886575"/>
                <a:gd name="connsiteX0" fmla="*/ 230144 w 3513180"/>
                <a:gd name="connsiteY0" fmla="*/ 7191375 h 7191375"/>
                <a:gd name="connsiteX1" fmla="*/ 0 w 3513180"/>
                <a:gd name="connsiteY1" fmla="*/ 0 h 7191375"/>
                <a:gd name="connsiteX2" fmla="*/ 3513180 w 3513180"/>
                <a:gd name="connsiteY2" fmla="*/ 7191375 h 7191375"/>
                <a:gd name="connsiteX3" fmla="*/ 230144 w 3513180"/>
                <a:gd name="connsiteY3" fmla="*/ 7191375 h 7191375"/>
                <a:gd name="connsiteX0" fmla="*/ 1544 w 3284580"/>
                <a:gd name="connsiteY0" fmla="*/ 6677025 h 6677025"/>
                <a:gd name="connsiteX1" fmla="*/ 0 w 3284580"/>
                <a:gd name="connsiteY1" fmla="*/ 0 h 6677025"/>
                <a:gd name="connsiteX2" fmla="*/ 3284580 w 3284580"/>
                <a:gd name="connsiteY2" fmla="*/ 6677025 h 6677025"/>
                <a:gd name="connsiteX3" fmla="*/ 1544 w 3284580"/>
                <a:gd name="connsiteY3" fmla="*/ 6677025 h 6677025"/>
              </a:gdLst>
              <a:ahLst/>
              <a:cxnLst>
                <a:cxn ang="0">
                  <a:pos x="connsiteX0" y="connsiteY0"/>
                </a:cxn>
                <a:cxn ang="0">
                  <a:pos x="connsiteX1" y="connsiteY1"/>
                </a:cxn>
                <a:cxn ang="0">
                  <a:pos x="connsiteX2" y="connsiteY2"/>
                </a:cxn>
                <a:cxn ang="0">
                  <a:pos x="connsiteX3" y="connsiteY3"/>
                </a:cxn>
              </a:cxnLst>
              <a:rect l="l" t="t" r="r" b="b"/>
              <a:pathLst>
                <a:path w="3284580" h="6677025">
                  <a:moveTo>
                    <a:pt x="1544" y="6677025"/>
                  </a:moveTo>
                  <a:cubicBezTo>
                    <a:pt x="1029" y="4451350"/>
                    <a:pt x="515" y="2225675"/>
                    <a:pt x="0" y="0"/>
                  </a:cubicBezTo>
                  <a:lnTo>
                    <a:pt x="3284580" y="6677025"/>
                  </a:lnTo>
                  <a:lnTo>
                    <a:pt x="1544" y="6677025"/>
                  </a:lnTo>
                  <a:close/>
                </a:path>
              </a:pathLst>
            </a:custGeom>
            <a:solidFill>
              <a:srgbClr val="D50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404359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838200" y="2429119"/>
            <a:ext cx="5066211" cy="3747844"/>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6172200" y="2429119"/>
            <a:ext cx="5181600" cy="374784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96D7773-31E8-4EBC-AA43-6EB056E37803}" type="datetimeFigureOut">
              <a:rPr lang="es-ES" smtClean="0"/>
              <a:t>20/08/2020</a:t>
            </a:fld>
            <a:endParaRPr lang="es-ES"/>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BCB82AE8-B569-4E3E-88B4-73DD93B08A32}" type="slidenum">
              <a:rPr lang="es-ES" smtClean="0"/>
              <a:t>‹Nº›</a:t>
            </a:fld>
            <a:endParaRPr lang="es-ES"/>
          </a:p>
        </p:txBody>
      </p:sp>
      <p:sp>
        <p:nvSpPr>
          <p:cNvPr id="11" name="Triángulo isósceles 8">
            <a:extLst>
              <a:ext uri="{FF2B5EF4-FFF2-40B4-BE49-F238E27FC236}">
                <a16:creationId xmlns:a16="http://schemas.microsoft.com/office/drawing/2014/main" xmlns="" id="{B3AC6B48-16FD-4F15-95CE-235BC18D3575}"/>
              </a:ext>
            </a:extLst>
          </p:cNvPr>
          <p:cNvSpPr/>
          <p:nvPr userDrawn="1"/>
        </p:nvSpPr>
        <p:spPr>
          <a:xfrm flipH="1">
            <a:off x="-12121" y="3681638"/>
            <a:ext cx="1235872" cy="3176686"/>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912986"/>
              <a:gd name="connsiteY0" fmla="*/ 2346502 h 2346741"/>
              <a:gd name="connsiteX1" fmla="*/ 907136 w 912986"/>
              <a:gd name="connsiteY1" fmla="*/ 0 h 2346741"/>
              <a:gd name="connsiteX2" fmla="*/ 912986 w 912986"/>
              <a:gd name="connsiteY2" fmla="*/ 2346741 h 2346741"/>
              <a:gd name="connsiteX3" fmla="*/ 0 w 912986"/>
              <a:gd name="connsiteY3" fmla="*/ 2346502 h 2346741"/>
            </a:gdLst>
            <a:ahLst/>
            <a:cxnLst>
              <a:cxn ang="0">
                <a:pos x="connsiteX0" y="connsiteY0"/>
              </a:cxn>
              <a:cxn ang="0">
                <a:pos x="connsiteX1" y="connsiteY1"/>
              </a:cxn>
              <a:cxn ang="0">
                <a:pos x="connsiteX2" y="connsiteY2"/>
              </a:cxn>
              <a:cxn ang="0">
                <a:pos x="connsiteX3" y="connsiteY3"/>
              </a:cxn>
            </a:cxnLst>
            <a:rect l="l" t="t" r="r" b="b"/>
            <a:pathLst>
              <a:path w="912986" h="2346741">
                <a:moveTo>
                  <a:pt x="0" y="2346502"/>
                </a:moveTo>
                <a:lnTo>
                  <a:pt x="907136" y="0"/>
                </a:lnTo>
                <a:cubicBezTo>
                  <a:pt x="908785" y="837702"/>
                  <a:pt x="911337" y="1509039"/>
                  <a:pt x="912986" y="2346741"/>
                </a:cubicBezTo>
                <a:lnTo>
                  <a:pt x="0" y="2346502"/>
                </a:lnTo>
                <a:close/>
              </a:path>
            </a:pathLst>
          </a:custGeom>
          <a:solidFill>
            <a:srgbClr val="9D1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spTree>
    <p:extLst>
      <p:ext uri="{BB962C8B-B14F-4D97-AF65-F5344CB8AC3E}">
        <p14:creationId xmlns:p14="http://schemas.microsoft.com/office/powerpoint/2010/main" val="8200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D7773-31E8-4EBC-AA43-6EB056E37803}" type="datetimeFigureOut">
              <a:rPr lang="es-ES" smtClean="0"/>
              <a:t>20/08/2020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CB82AE8-B569-4E3E-88B4-73DD93B08A32}" type="slidenum">
              <a:rPr lang="es-ES" smtClean="0"/>
              <a:t>‹Nº›</a:t>
            </a:fld>
            <a:endParaRPr lang="es-ES"/>
          </a:p>
        </p:txBody>
      </p:sp>
      <p:grpSp>
        <p:nvGrpSpPr>
          <p:cNvPr id="8" name="Grupo 7">
            <a:extLst>
              <a:ext uri="{FF2B5EF4-FFF2-40B4-BE49-F238E27FC236}">
                <a16:creationId xmlns:a16="http://schemas.microsoft.com/office/drawing/2014/main" xmlns="" id="{405606CF-5EBF-4948-ADA6-DA04F0343C78}"/>
              </a:ext>
            </a:extLst>
          </p:cNvPr>
          <p:cNvGrpSpPr/>
          <p:nvPr userDrawn="1"/>
        </p:nvGrpSpPr>
        <p:grpSpPr>
          <a:xfrm>
            <a:off x="-12288" y="0"/>
            <a:ext cx="1446431" cy="3675124"/>
            <a:chOff x="-12288" y="0"/>
            <a:chExt cx="1446431" cy="3675124"/>
          </a:xfrm>
        </p:grpSpPr>
        <p:sp>
          <p:nvSpPr>
            <p:cNvPr id="6" name="Triángulo isósceles 8">
              <a:extLst>
                <a:ext uri="{FF2B5EF4-FFF2-40B4-BE49-F238E27FC236}">
                  <a16:creationId xmlns:a16="http://schemas.microsoft.com/office/drawing/2014/main" xmlns="" id="{F4BA3688-36BE-4922-822D-36F768EB30E9}"/>
                </a:ext>
              </a:extLst>
            </p:cNvPr>
            <p:cNvSpPr/>
            <p:nvPr userDrawn="1"/>
          </p:nvSpPr>
          <p:spPr>
            <a:xfrm flipH="1" flipV="1">
              <a:off x="0" y="0"/>
              <a:ext cx="1434143" cy="3675124"/>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1059455"/>
                <a:gd name="connsiteY0" fmla="*/ 2346502 h 2346502"/>
                <a:gd name="connsiteX1" fmla="*/ 1059197 w 1059455"/>
                <a:gd name="connsiteY1" fmla="*/ 0 h 2346502"/>
                <a:gd name="connsiteX2" fmla="*/ 1055665 w 1059455"/>
                <a:gd name="connsiteY2" fmla="*/ 2337359 h 2346502"/>
                <a:gd name="connsiteX3" fmla="*/ 0 w 1059455"/>
                <a:gd name="connsiteY3" fmla="*/ 2346502 h 2346502"/>
                <a:gd name="connsiteX0" fmla="*/ 0 w 1055665"/>
                <a:gd name="connsiteY0" fmla="*/ 2703260 h 2703260"/>
                <a:gd name="connsiteX1" fmla="*/ 1050424 w 1055665"/>
                <a:gd name="connsiteY1" fmla="*/ 0 h 2703260"/>
                <a:gd name="connsiteX2" fmla="*/ 1055665 w 1055665"/>
                <a:gd name="connsiteY2" fmla="*/ 2694117 h 2703260"/>
                <a:gd name="connsiteX3" fmla="*/ 0 w 1055665"/>
                <a:gd name="connsiteY3" fmla="*/ 2703260 h 2703260"/>
                <a:gd name="connsiteX0" fmla="*/ 0 w 1059456"/>
                <a:gd name="connsiteY0" fmla="*/ 2714957 h 2714957"/>
                <a:gd name="connsiteX1" fmla="*/ 1059198 w 1059456"/>
                <a:gd name="connsiteY1" fmla="*/ 0 h 2714957"/>
                <a:gd name="connsiteX2" fmla="*/ 1055665 w 1059456"/>
                <a:gd name="connsiteY2" fmla="*/ 2705814 h 2714957"/>
                <a:gd name="connsiteX3" fmla="*/ 0 w 1059456"/>
                <a:gd name="connsiteY3" fmla="*/ 2714957 h 2714957"/>
              </a:gdLst>
              <a:ahLst/>
              <a:cxnLst>
                <a:cxn ang="0">
                  <a:pos x="connsiteX0" y="connsiteY0"/>
                </a:cxn>
                <a:cxn ang="0">
                  <a:pos x="connsiteX1" y="connsiteY1"/>
                </a:cxn>
                <a:cxn ang="0">
                  <a:pos x="connsiteX2" y="connsiteY2"/>
                </a:cxn>
                <a:cxn ang="0">
                  <a:pos x="connsiteX3" y="connsiteY3"/>
                </a:cxn>
              </a:cxnLst>
              <a:rect l="l" t="t" r="r" b="b"/>
              <a:pathLst>
                <a:path w="1059456" h="2714957">
                  <a:moveTo>
                    <a:pt x="0" y="2714957"/>
                  </a:moveTo>
                  <a:lnTo>
                    <a:pt x="1059198" y="0"/>
                  </a:lnTo>
                  <a:cubicBezTo>
                    <a:pt x="1060847" y="837702"/>
                    <a:pt x="1054016" y="1868112"/>
                    <a:pt x="1055665" y="2705814"/>
                  </a:cubicBezTo>
                  <a:lnTo>
                    <a:pt x="0" y="2714957"/>
                  </a:lnTo>
                  <a:close/>
                </a:path>
              </a:pathLst>
            </a:custGeom>
            <a:solidFill>
              <a:srgbClr val="9D1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sp>
          <p:nvSpPr>
            <p:cNvPr id="7" name="Triángulo isósceles 8">
              <a:extLst>
                <a:ext uri="{FF2B5EF4-FFF2-40B4-BE49-F238E27FC236}">
                  <a16:creationId xmlns:a16="http://schemas.microsoft.com/office/drawing/2014/main" xmlns="" id="{2BBE96E6-1B9C-42F4-964D-49D3A97EA338}"/>
                </a:ext>
              </a:extLst>
            </p:cNvPr>
            <p:cNvSpPr/>
            <p:nvPr userDrawn="1"/>
          </p:nvSpPr>
          <p:spPr>
            <a:xfrm flipH="1" flipV="1">
              <a:off x="-12288" y="0"/>
              <a:ext cx="1240589" cy="3176362"/>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916471"/>
                <a:gd name="connsiteY0" fmla="*/ 2346502 h 2346502"/>
                <a:gd name="connsiteX1" fmla="*/ 907136 w 916471"/>
                <a:gd name="connsiteY1" fmla="*/ 0 h 2346502"/>
                <a:gd name="connsiteX2" fmla="*/ 916471 w 916471"/>
                <a:gd name="connsiteY2" fmla="*/ 2343793 h 2346502"/>
                <a:gd name="connsiteX3" fmla="*/ 0 w 916471"/>
                <a:gd name="connsiteY3" fmla="*/ 2346502 h 2346502"/>
              </a:gdLst>
              <a:ahLst/>
              <a:cxnLst>
                <a:cxn ang="0">
                  <a:pos x="connsiteX0" y="connsiteY0"/>
                </a:cxn>
                <a:cxn ang="0">
                  <a:pos x="connsiteX1" y="connsiteY1"/>
                </a:cxn>
                <a:cxn ang="0">
                  <a:pos x="connsiteX2" y="connsiteY2"/>
                </a:cxn>
                <a:cxn ang="0">
                  <a:pos x="connsiteX3" y="connsiteY3"/>
                </a:cxn>
              </a:cxnLst>
              <a:rect l="l" t="t" r="r" b="b"/>
              <a:pathLst>
                <a:path w="916471" h="2346502">
                  <a:moveTo>
                    <a:pt x="0" y="2346502"/>
                  </a:moveTo>
                  <a:lnTo>
                    <a:pt x="907136" y="0"/>
                  </a:lnTo>
                  <a:cubicBezTo>
                    <a:pt x="908785" y="837702"/>
                    <a:pt x="914822" y="1506091"/>
                    <a:pt x="916471" y="2343793"/>
                  </a:cubicBezTo>
                  <a:lnTo>
                    <a:pt x="0" y="2346502"/>
                  </a:lnTo>
                  <a:close/>
                </a:path>
              </a:pathLst>
            </a:custGeom>
            <a:solidFill>
              <a:srgbClr val="D60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grpSp>
      <p:sp>
        <p:nvSpPr>
          <p:cNvPr id="9" name="Triángulo isósceles 8">
            <a:extLst>
              <a:ext uri="{FF2B5EF4-FFF2-40B4-BE49-F238E27FC236}">
                <a16:creationId xmlns:a16="http://schemas.microsoft.com/office/drawing/2014/main" xmlns="" id="{6D0FD70C-4F8A-4D1D-8B4B-779965FE82CD}"/>
              </a:ext>
            </a:extLst>
          </p:cNvPr>
          <p:cNvSpPr/>
          <p:nvPr userDrawn="1"/>
        </p:nvSpPr>
        <p:spPr>
          <a:xfrm flipH="1">
            <a:off x="-12121" y="2305497"/>
            <a:ext cx="1771252" cy="4552827"/>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912986"/>
              <a:gd name="connsiteY0" fmla="*/ 2346502 h 2346741"/>
              <a:gd name="connsiteX1" fmla="*/ 907136 w 912986"/>
              <a:gd name="connsiteY1" fmla="*/ 0 h 2346741"/>
              <a:gd name="connsiteX2" fmla="*/ 912986 w 912986"/>
              <a:gd name="connsiteY2" fmla="*/ 2346741 h 2346741"/>
              <a:gd name="connsiteX3" fmla="*/ 0 w 912986"/>
              <a:gd name="connsiteY3" fmla="*/ 2346502 h 2346741"/>
            </a:gdLst>
            <a:ahLst/>
            <a:cxnLst>
              <a:cxn ang="0">
                <a:pos x="connsiteX0" y="connsiteY0"/>
              </a:cxn>
              <a:cxn ang="0">
                <a:pos x="connsiteX1" y="connsiteY1"/>
              </a:cxn>
              <a:cxn ang="0">
                <a:pos x="connsiteX2" y="connsiteY2"/>
              </a:cxn>
              <a:cxn ang="0">
                <a:pos x="connsiteX3" y="connsiteY3"/>
              </a:cxn>
            </a:cxnLst>
            <a:rect l="l" t="t" r="r" b="b"/>
            <a:pathLst>
              <a:path w="912986" h="2346741">
                <a:moveTo>
                  <a:pt x="0" y="2346502"/>
                </a:moveTo>
                <a:lnTo>
                  <a:pt x="907136" y="0"/>
                </a:lnTo>
                <a:cubicBezTo>
                  <a:pt x="908785" y="837702"/>
                  <a:pt x="911337" y="1509039"/>
                  <a:pt x="912986" y="2346741"/>
                </a:cubicBezTo>
                <a:lnTo>
                  <a:pt x="0" y="2346502"/>
                </a:lnTo>
                <a:close/>
              </a:path>
            </a:pathLst>
          </a:custGeom>
          <a:solidFill>
            <a:srgbClr val="9D1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spTree>
    <p:extLst>
      <p:ext uri="{BB962C8B-B14F-4D97-AF65-F5344CB8AC3E}">
        <p14:creationId xmlns:p14="http://schemas.microsoft.com/office/powerpoint/2010/main" val="352655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6D7773-31E8-4EBC-AA43-6EB056E37803}" type="datetimeFigureOut">
              <a:rPr lang="es-ES" smtClean="0"/>
              <a:t>20/08/2020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CB82AE8-B569-4E3E-88B4-73DD93B08A32}" type="slidenum">
              <a:rPr lang="es-ES" smtClean="0"/>
              <a:t>‹Nº›</a:t>
            </a:fld>
            <a:endParaRPr lang="es-ES"/>
          </a:p>
        </p:txBody>
      </p:sp>
      <p:sp>
        <p:nvSpPr>
          <p:cNvPr id="8" name="Triángulo isósceles 8">
            <a:extLst>
              <a:ext uri="{FF2B5EF4-FFF2-40B4-BE49-F238E27FC236}">
                <a16:creationId xmlns:a16="http://schemas.microsoft.com/office/drawing/2014/main" xmlns="" id="{804B0DCA-5F0D-4898-A18D-B31420FECACC}"/>
              </a:ext>
            </a:extLst>
          </p:cNvPr>
          <p:cNvSpPr/>
          <p:nvPr userDrawn="1"/>
        </p:nvSpPr>
        <p:spPr>
          <a:xfrm flipH="1" flipV="1">
            <a:off x="0" y="0"/>
            <a:ext cx="838200" cy="2723949"/>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912986"/>
              <a:gd name="connsiteY0" fmla="*/ 2346502 h 2346741"/>
              <a:gd name="connsiteX1" fmla="*/ 907136 w 912986"/>
              <a:gd name="connsiteY1" fmla="*/ 0 h 2346741"/>
              <a:gd name="connsiteX2" fmla="*/ 912986 w 912986"/>
              <a:gd name="connsiteY2" fmla="*/ 2346741 h 2346741"/>
              <a:gd name="connsiteX3" fmla="*/ 0 w 912986"/>
              <a:gd name="connsiteY3" fmla="*/ 2346502 h 2346741"/>
            </a:gdLst>
            <a:ahLst/>
            <a:cxnLst>
              <a:cxn ang="0">
                <a:pos x="connsiteX0" y="connsiteY0"/>
              </a:cxn>
              <a:cxn ang="0">
                <a:pos x="connsiteX1" y="connsiteY1"/>
              </a:cxn>
              <a:cxn ang="0">
                <a:pos x="connsiteX2" y="connsiteY2"/>
              </a:cxn>
              <a:cxn ang="0">
                <a:pos x="connsiteX3" y="connsiteY3"/>
              </a:cxn>
            </a:cxnLst>
            <a:rect l="l" t="t" r="r" b="b"/>
            <a:pathLst>
              <a:path w="912986" h="2346741">
                <a:moveTo>
                  <a:pt x="0" y="2346502"/>
                </a:moveTo>
                <a:lnTo>
                  <a:pt x="907136" y="0"/>
                </a:lnTo>
                <a:cubicBezTo>
                  <a:pt x="908785" y="837702"/>
                  <a:pt x="911337" y="1509039"/>
                  <a:pt x="912986" y="2346741"/>
                </a:cubicBezTo>
                <a:lnTo>
                  <a:pt x="0" y="2346502"/>
                </a:lnTo>
                <a:close/>
              </a:path>
            </a:pathLst>
          </a:custGeom>
          <a:solidFill>
            <a:srgbClr val="9D1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spTree>
    <p:extLst>
      <p:ext uri="{BB962C8B-B14F-4D97-AF65-F5344CB8AC3E}">
        <p14:creationId xmlns:p14="http://schemas.microsoft.com/office/powerpoint/2010/main" val="142289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6612" y="2286482"/>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1733006"/>
            <a:ext cx="6172200" cy="412804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4020456"/>
            <a:ext cx="3932237" cy="18485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Date Placeholder 4"/>
          <p:cNvSpPr>
            <a:spLocks noGrp="1"/>
          </p:cNvSpPr>
          <p:nvPr>
            <p:ph type="dt" sz="half" idx="10"/>
          </p:nvPr>
        </p:nvSpPr>
        <p:spPr/>
        <p:txBody>
          <a:bodyPr/>
          <a:lstStyle/>
          <a:p>
            <a:fld id="{396D7773-31E8-4EBC-AA43-6EB056E37803}" type="datetimeFigureOut">
              <a:rPr lang="es-ES" smtClean="0"/>
              <a:t>20/08/2020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CB82AE8-B569-4E3E-88B4-73DD93B08A32}" type="slidenum">
              <a:rPr lang="es-ES" smtClean="0"/>
              <a:t>‹Nº›</a:t>
            </a:fld>
            <a:endParaRPr lang="es-ES"/>
          </a:p>
        </p:txBody>
      </p:sp>
    </p:spTree>
    <p:extLst>
      <p:ext uri="{BB962C8B-B14F-4D97-AF65-F5344CB8AC3E}">
        <p14:creationId xmlns:p14="http://schemas.microsoft.com/office/powerpoint/2010/main" val="261707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6D7773-31E8-4EBC-AA43-6EB056E37803}" type="datetimeFigureOut">
              <a:rPr lang="es-ES" smtClean="0"/>
              <a:t>20/08/2020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B82AE8-B569-4E3E-88B4-73DD93B08A32}" type="slidenum">
              <a:rPr lang="es-ES" smtClean="0"/>
              <a:t>‹Nº›</a:t>
            </a:fld>
            <a:endParaRPr lang="es-ES"/>
          </a:p>
        </p:txBody>
      </p:sp>
      <p:sp>
        <p:nvSpPr>
          <p:cNvPr id="10" name="Triángulo isósceles 8">
            <a:extLst>
              <a:ext uri="{FF2B5EF4-FFF2-40B4-BE49-F238E27FC236}">
                <a16:creationId xmlns:a16="http://schemas.microsoft.com/office/drawing/2014/main" xmlns="" id="{D326D8C8-AC17-4CCD-BC17-F40518E3C257}"/>
              </a:ext>
            </a:extLst>
          </p:cNvPr>
          <p:cNvSpPr/>
          <p:nvPr userDrawn="1"/>
        </p:nvSpPr>
        <p:spPr>
          <a:xfrm flipH="1">
            <a:off x="-12121" y="3681638"/>
            <a:ext cx="1235872" cy="3176686"/>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912986"/>
              <a:gd name="connsiteY0" fmla="*/ 2346502 h 2346741"/>
              <a:gd name="connsiteX1" fmla="*/ 907136 w 912986"/>
              <a:gd name="connsiteY1" fmla="*/ 0 h 2346741"/>
              <a:gd name="connsiteX2" fmla="*/ 912986 w 912986"/>
              <a:gd name="connsiteY2" fmla="*/ 2346741 h 2346741"/>
              <a:gd name="connsiteX3" fmla="*/ 0 w 912986"/>
              <a:gd name="connsiteY3" fmla="*/ 2346502 h 2346741"/>
            </a:gdLst>
            <a:ahLst/>
            <a:cxnLst>
              <a:cxn ang="0">
                <a:pos x="connsiteX0" y="connsiteY0"/>
              </a:cxn>
              <a:cxn ang="0">
                <a:pos x="connsiteX1" y="connsiteY1"/>
              </a:cxn>
              <a:cxn ang="0">
                <a:pos x="connsiteX2" y="connsiteY2"/>
              </a:cxn>
              <a:cxn ang="0">
                <a:pos x="connsiteX3" y="connsiteY3"/>
              </a:cxn>
            </a:cxnLst>
            <a:rect l="l" t="t" r="r" b="b"/>
            <a:pathLst>
              <a:path w="912986" h="2346741">
                <a:moveTo>
                  <a:pt x="0" y="2346502"/>
                </a:moveTo>
                <a:lnTo>
                  <a:pt x="907136" y="0"/>
                </a:lnTo>
                <a:cubicBezTo>
                  <a:pt x="908785" y="837702"/>
                  <a:pt x="911337" y="1509039"/>
                  <a:pt x="912986" y="2346741"/>
                </a:cubicBezTo>
                <a:lnTo>
                  <a:pt x="0" y="2346502"/>
                </a:lnTo>
                <a:close/>
              </a:path>
            </a:pathLst>
          </a:custGeom>
          <a:solidFill>
            <a:srgbClr val="D60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sp>
        <p:nvSpPr>
          <p:cNvPr id="11" name="Triángulo isósceles 8">
            <a:extLst>
              <a:ext uri="{FF2B5EF4-FFF2-40B4-BE49-F238E27FC236}">
                <a16:creationId xmlns:a16="http://schemas.microsoft.com/office/drawing/2014/main" xmlns="" id="{B1FEACE0-BD43-4977-9C8A-3A950B3450B3}"/>
              </a:ext>
            </a:extLst>
          </p:cNvPr>
          <p:cNvSpPr/>
          <p:nvPr userDrawn="1"/>
        </p:nvSpPr>
        <p:spPr>
          <a:xfrm flipH="1" flipV="1">
            <a:off x="-17418" y="0"/>
            <a:ext cx="1235872" cy="3176686"/>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912986"/>
              <a:gd name="connsiteY0" fmla="*/ 2346502 h 2346741"/>
              <a:gd name="connsiteX1" fmla="*/ 907136 w 912986"/>
              <a:gd name="connsiteY1" fmla="*/ 0 h 2346741"/>
              <a:gd name="connsiteX2" fmla="*/ 912986 w 912986"/>
              <a:gd name="connsiteY2" fmla="*/ 2346741 h 2346741"/>
              <a:gd name="connsiteX3" fmla="*/ 0 w 912986"/>
              <a:gd name="connsiteY3" fmla="*/ 2346502 h 2346741"/>
            </a:gdLst>
            <a:ahLst/>
            <a:cxnLst>
              <a:cxn ang="0">
                <a:pos x="connsiteX0" y="connsiteY0"/>
              </a:cxn>
              <a:cxn ang="0">
                <a:pos x="connsiteX1" y="connsiteY1"/>
              </a:cxn>
              <a:cxn ang="0">
                <a:pos x="connsiteX2" y="connsiteY2"/>
              </a:cxn>
              <a:cxn ang="0">
                <a:pos x="connsiteX3" y="connsiteY3"/>
              </a:cxn>
            </a:cxnLst>
            <a:rect l="l" t="t" r="r" b="b"/>
            <a:pathLst>
              <a:path w="912986" h="2346741">
                <a:moveTo>
                  <a:pt x="0" y="2346502"/>
                </a:moveTo>
                <a:lnTo>
                  <a:pt x="907136" y="0"/>
                </a:lnTo>
                <a:cubicBezTo>
                  <a:pt x="908785" y="837702"/>
                  <a:pt x="911337" y="1509039"/>
                  <a:pt x="912986" y="2346741"/>
                </a:cubicBezTo>
                <a:lnTo>
                  <a:pt x="0" y="2346502"/>
                </a:lnTo>
                <a:close/>
              </a:path>
            </a:pathLst>
          </a:custGeom>
          <a:solidFill>
            <a:srgbClr val="9D1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spTree>
    <p:extLst>
      <p:ext uri="{BB962C8B-B14F-4D97-AF65-F5344CB8AC3E}">
        <p14:creationId xmlns:p14="http://schemas.microsoft.com/office/powerpoint/2010/main" val="298073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94838"/>
            <a:ext cx="10515600" cy="105489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2420983"/>
            <a:ext cx="10515600" cy="3755979"/>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D7773-31E8-4EBC-AA43-6EB056E37803}" type="datetimeFigureOut">
              <a:rPr lang="es-ES" smtClean="0"/>
              <a:t>20/08/2020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82AE8-B569-4E3E-88B4-73DD93B08A32}" type="slidenum">
              <a:rPr lang="es-ES" smtClean="0"/>
              <a:t>‹Nº›</a:t>
            </a:fld>
            <a:endParaRPr lang="es-ES"/>
          </a:p>
        </p:txBody>
      </p:sp>
      <p:pic>
        <p:nvPicPr>
          <p:cNvPr id="8" name="Imagen 7">
            <a:extLst>
              <a:ext uri="{FF2B5EF4-FFF2-40B4-BE49-F238E27FC236}">
                <a16:creationId xmlns:a16="http://schemas.microsoft.com/office/drawing/2014/main" xmlns="" id="{9A4DAE35-24F8-144B-A83A-428F03DFDB8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610600" y="5715778"/>
            <a:ext cx="4485736" cy="981255"/>
          </a:xfrm>
          <a:prstGeom prst="rect">
            <a:avLst/>
          </a:prstGeom>
        </p:spPr>
      </p:pic>
    </p:spTree>
    <p:extLst>
      <p:ext uri="{BB962C8B-B14F-4D97-AF65-F5344CB8AC3E}">
        <p14:creationId xmlns:p14="http://schemas.microsoft.com/office/powerpoint/2010/main" val="135483334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77" r:id="rId4"/>
    <p:sldLayoutId id="2147483669" r:id="rId5"/>
    <p:sldLayoutId id="2147483672" r:id="rId6"/>
    <p:sldLayoutId id="2147483673" r:id="rId7"/>
    <p:sldLayoutId id="2147483679" r:id="rId8"/>
    <p:sldLayoutId id="2147483675" r:id="rId9"/>
    <p:sldLayoutId id="2147483676" r:id="rId10"/>
    <p:sldLayoutId id="2147483678" r:id="rId11"/>
    <p:sldLayoutId id="2147483671" r:id="rId12"/>
    <p:sldLayoutId id="2147483670" r:id="rId13"/>
    <p:sldLayoutId id="2147483674" r:id="rId14"/>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D1446"/>
        </a:buClr>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D1446"/>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D1446"/>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D1446"/>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D1446"/>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funcionpublica.gov.co/web/identificacion-declaracion-conflicto-intereses/simulador" TargetMode="External"/><Relationship Id="rId2" Type="http://schemas.openxmlformats.org/officeDocument/2006/relationships/hyperlink" Target="https://www.funcionpublica.gov.co/web/identificacion-declaracion-conflicto-intereses/marco-normativo" TargetMode="Externa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www.funcionpublica.gov.co/documents/36031014/36151539/Guia-identificacion-declaracion-conflicto-intereses-sector-publico-colombiano.pdf/81207879-d5de-bec7-6a7e-8ac1882448c2?t=1572381672818#page=2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funcionpublica.gov.co/web/identificacion-declaracion-conflicto-intereses/marco-normativo"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funcionpublica.gov.co/web/identificacion-declaracion-conflicto-intereses/inicio" TargetMode="External"/><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t="9335" b="7432"/>
          <a:stretch/>
        </p:blipFill>
        <p:spPr>
          <a:xfrm>
            <a:off x="-571418" y="-16042"/>
            <a:ext cx="12839452" cy="6892722"/>
          </a:xfrm>
          <a:prstGeom prst="rect">
            <a:avLst/>
          </a:prstGeom>
        </p:spPr>
      </p:pic>
      <p:sp>
        <p:nvSpPr>
          <p:cNvPr id="10" name="Rectángulo 9"/>
          <p:cNvSpPr/>
          <p:nvPr/>
        </p:nvSpPr>
        <p:spPr>
          <a:xfrm>
            <a:off x="-571418" y="2819400"/>
            <a:ext cx="12813559" cy="2219325"/>
          </a:xfrm>
          <a:prstGeom prst="rect">
            <a:avLst/>
          </a:prstGeom>
          <a:solidFill>
            <a:schemeClr val="bg2">
              <a:lumMod val="25000"/>
              <a:alpha val="2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2" name="Grupo 11">
            <a:extLst>
              <a:ext uri="{FF2B5EF4-FFF2-40B4-BE49-F238E27FC236}">
                <a16:creationId xmlns:a16="http://schemas.microsoft.com/office/drawing/2014/main" xmlns="" id="{6AA6AF4C-7948-2844-AA9E-80D97D0CE114}"/>
              </a:ext>
            </a:extLst>
          </p:cNvPr>
          <p:cNvGrpSpPr/>
          <p:nvPr/>
        </p:nvGrpSpPr>
        <p:grpSpPr>
          <a:xfrm>
            <a:off x="8839201" y="-27318"/>
            <a:ext cx="3429000" cy="6961518"/>
            <a:chOff x="8839201" y="-27318"/>
            <a:chExt cx="3429000" cy="6961518"/>
          </a:xfrm>
        </p:grpSpPr>
        <p:grpSp>
          <p:nvGrpSpPr>
            <p:cNvPr id="5" name="Grupo 4">
              <a:extLst>
                <a:ext uri="{FF2B5EF4-FFF2-40B4-BE49-F238E27FC236}">
                  <a16:creationId xmlns:a16="http://schemas.microsoft.com/office/drawing/2014/main" xmlns="" id="{569FA314-6C8B-C14A-997B-AC93F7263C28}"/>
                </a:ext>
              </a:extLst>
            </p:cNvPr>
            <p:cNvGrpSpPr/>
            <p:nvPr/>
          </p:nvGrpSpPr>
          <p:grpSpPr>
            <a:xfrm>
              <a:off x="8839201" y="-27318"/>
              <a:ext cx="3429000" cy="6961518"/>
              <a:chOff x="8839201" y="-27318"/>
              <a:chExt cx="3429000" cy="6961518"/>
            </a:xfrm>
          </p:grpSpPr>
          <p:grpSp>
            <p:nvGrpSpPr>
              <p:cNvPr id="6" name="Grupo 5">
                <a:extLst>
                  <a:ext uri="{FF2B5EF4-FFF2-40B4-BE49-F238E27FC236}">
                    <a16:creationId xmlns:a16="http://schemas.microsoft.com/office/drawing/2014/main" xmlns="" id="{DBBF5C07-B8C3-8A4C-BD31-695FDAD8838F}"/>
                  </a:ext>
                </a:extLst>
              </p:cNvPr>
              <p:cNvGrpSpPr/>
              <p:nvPr/>
            </p:nvGrpSpPr>
            <p:grpSpPr>
              <a:xfrm flipH="1">
                <a:off x="9220200" y="-27318"/>
                <a:ext cx="3047834" cy="5361317"/>
                <a:chOff x="-12288" y="0"/>
                <a:chExt cx="1446431" cy="3675124"/>
              </a:xfrm>
            </p:grpSpPr>
            <p:sp>
              <p:nvSpPr>
                <p:cNvPr id="8" name="Triángulo isósceles 8">
                  <a:extLst>
                    <a:ext uri="{FF2B5EF4-FFF2-40B4-BE49-F238E27FC236}">
                      <a16:creationId xmlns:a16="http://schemas.microsoft.com/office/drawing/2014/main" xmlns="" id="{77E91F4B-B81C-7B45-B8E3-A87803AC30BD}"/>
                    </a:ext>
                  </a:extLst>
                </p:cNvPr>
                <p:cNvSpPr/>
                <p:nvPr userDrawn="1"/>
              </p:nvSpPr>
              <p:spPr>
                <a:xfrm flipH="1" flipV="1">
                  <a:off x="0" y="0"/>
                  <a:ext cx="1434143" cy="3675124"/>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1059455"/>
                    <a:gd name="connsiteY0" fmla="*/ 2346502 h 2346502"/>
                    <a:gd name="connsiteX1" fmla="*/ 1059197 w 1059455"/>
                    <a:gd name="connsiteY1" fmla="*/ 0 h 2346502"/>
                    <a:gd name="connsiteX2" fmla="*/ 1055665 w 1059455"/>
                    <a:gd name="connsiteY2" fmla="*/ 2337359 h 2346502"/>
                    <a:gd name="connsiteX3" fmla="*/ 0 w 1059455"/>
                    <a:gd name="connsiteY3" fmla="*/ 2346502 h 2346502"/>
                    <a:gd name="connsiteX0" fmla="*/ 0 w 1055665"/>
                    <a:gd name="connsiteY0" fmla="*/ 2703260 h 2703260"/>
                    <a:gd name="connsiteX1" fmla="*/ 1050424 w 1055665"/>
                    <a:gd name="connsiteY1" fmla="*/ 0 h 2703260"/>
                    <a:gd name="connsiteX2" fmla="*/ 1055665 w 1055665"/>
                    <a:gd name="connsiteY2" fmla="*/ 2694117 h 2703260"/>
                    <a:gd name="connsiteX3" fmla="*/ 0 w 1055665"/>
                    <a:gd name="connsiteY3" fmla="*/ 2703260 h 2703260"/>
                    <a:gd name="connsiteX0" fmla="*/ 0 w 1059456"/>
                    <a:gd name="connsiteY0" fmla="*/ 2714957 h 2714957"/>
                    <a:gd name="connsiteX1" fmla="*/ 1059198 w 1059456"/>
                    <a:gd name="connsiteY1" fmla="*/ 0 h 2714957"/>
                    <a:gd name="connsiteX2" fmla="*/ 1055665 w 1059456"/>
                    <a:gd name="connsiteY2" fmla="*/ 2705814 h 2714957"/>
                    <a:gd name="connsiteX3" fmla="*/ 0 w 1059456"/>
                    <a:gd name="connsiteY3" fmla="*/ 2714957 h 2714957"/>
                  </a:gdLst>
                  <a:ahLst/>
                  <a:cxnLst>
                    <a:cxn ang="0">
                      <a:pos x="connsiteX0" y="connsiteY0"/>
                    </a:cxn>
                    <a:cxn ang="0">
                      <a:pos x="connsiteX1" y="connsiteY1"/>
                    </a:cxn>
                    <a:cxn ang="0">
                      <a:pos x="connsiteX2" y="connsiteY2"/>
                    </a:cxn>
                    <a:cxn ang="0">
                      <a:pos x="connsiteX3" y="connsiteY3"/>
                    </a:cxn>
                  </a:cxnLst>
                  <a:rect l="l" t="t" r="r" b="b"/>
                  <a:pathLst>
                    <a:path w="1059456" h="2714957">
                      <a:moveTo>
                        <a:pt x="0" y="2714957"/>
                      </a:moveTo>
                      <a:lnTo>
                        <a:pt x="1059198" y="0"/>
                      </a:lnTo>
                      <a:cubicBezTo>
                        <a:pt x="1060847" y="837702"/>
                        <a:pt x="1054016" y="1868112"/>
                        <a:pt x="1055665" y="2705814"/>
                      </a:cubicBezTo>
                      <a:lnTo>
                        <a:pt x="0" y="2714957"/>
                      </a:lnTo>
                      <a:close/>
                    </a:path>
                  </a:pathLst>
                </a:custGeom>
                <a:solidFill>
                  <a:srgbClr val="9D1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sp>
              <p:nvSpPr>
                <p:cNvPr id="9" name="Triángulo isósceles 8">
                  <a:extLst>
                    <a:ext uri="{FF2B5EF4-FFF2-40B4-BE49-F238E27FC236}">
                      <a16:creationId xmlns:a16="http://schemas.microsoft.com/office/drawing/2014/main" xmlns="" id="{7425CFF1-DAC5-9143-9B36-810D5F53560F}"/>
                    </a:ext>
                  </a:extLst>
                </p:cNvPr>
                <p:cNvSpPr/>
                <p:nvPr userDrawn="1"/>
              </p:nvSpPr>
              <p:spPr>
                <a:xfrm flipH="1" flipV="1">
                  <a:off x="-12288" y="0"/>
                  <a:ext cx="1240589" cy="3176362"/>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916471"/>
                    <a:gd name="connsiteY0" fmla="*/ 2346502 h 2346502"/>
                    <a:gd name="connsiteX1" fmla="*/ 907136 w 916471"/>
                    <a:gd name="connsiteY1" fmla="*/ 0 h 2346502"/>
                    <a:gd name="connsiteX2" fmla="*/ 916471 w 916471"/>
                    <a:gd name="connsiteY2" fmla="*/ 2343793 h 2346502"/>
                    <a:gd name="connsiteX3" fmla="*/ 0 w 916471"/>
                    <a:gd name="connsiteY3" fmla="*/ 2346502 h 2346502"/>
                  </a:gdLst>
                  <a:ahLst/>
                  <a:cxnLst>
                    <a:cxn ang="0">
                      <a:pos x="connsiteX0" y="connsiteY0"/>
                    </a:cxn>
                    <a:cxn ang="0">
                      <a:pos x="connsiteX1" y="connsiteY1"/>
                    </a:cxn>
                    <a:cxn ang="0">
                      <a:pos x="connsiteX2" y="connsiteY2"/>
                    </a:cxn>
                    <a:cxn ang="0">
                      <a:pos x="connsiteX3" y="connsiteY3"/>
                    </a:cxn>
                  </a:cxnLst>
                  <a:rect l="l" t="t" r="r" b="b"/>
                  <a:pathLst>
                    <a:path w="916471" h="2346502">
                      <a:moveTo>
                        <a:pt x="0" y="2346502"/>
                      </a:moveTo>
                      <a:lnTo>
                        <a:pt x="907136" y="0"/>
                      </a:lnTo>
                      <a:cubicBezTo>
                        <a:pt x="908785" y="837702"/>
                        <a:pt x="914822" y="1506091"/>
                        <a:pt x="916471" y="2343793"/>
                      </a:cubicBezTo>
                      <a:lnTo>
                        <a:pt x="0" y="2346502"/>
                      </a:lnTo>
                      <a:close/>
                    </a:path>
                  </a:pathLst>
                </a:custGeom>
                <a:solidFill>
                  <a:srgbClr val="D60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grpSp>
          <p:sp>
            <p:nvSpPr>
              <p:cNvPr id="7" name="Triángulo isósceles 8">
                <a:extLst>
                  <a:ext uri="{FF2B5EF4-FFF2-40B4-BE49-F238E27FC236}">
                    <a16:creationId xmlns:a16="http://schemas.microsoft.com/office/drawing/2014/main" xmlns="" id="{31A00BBC-BEF2-A04C-BC3D-03C0BDC712A0}"/>
                  </a:ext>
                </a:extLst>
              </p:cNvPr>
              <p:cNvSpPr/>
              <p:nvPr/>
            </p:nvSpPr>
            <p:spPr>
              <a:xfrm>
                <a:off x="8839201" y="1373070"/>
                <a:ext cx="3429000" cy="5561130"/>
              </a:xfrm>
              <a:custGeom>
                <a:avLst/>
                <a:gdLst>
                  <a:gd name="connsiteX0" fmla="*/ 0 w 1704109"/>
                  <a:gd name="connsiteY0" fmla="*/ 3034145 h 3034145"/>
                  <a:gd name="connsiteX1" fmla="*/ 1683319 w 1704109"/>
                  <a:gd name="connsiteY1" fmla="*/ 0 h 3034145"/>
                  <a:gd name="connsiteX2" fmla="*/ 1704109 w 1704109"/>
                  <a:gd name="connsiteY2" fmla="*/ 3034145 h 3034145"/>
                  <a:gd name="connsiteX3" fmla="*/ 0 w 1704109"/>
                  <a:gd name="connsiteY3" fmla="*/ 3034145 h 3034145"/>
                  <a:gd name="connsiteX0" fmla="*/ 0 w 1704109"/>
                  <a:gd name="connsiteY0" fmla="*/ 2751512 h 2751512"/>
                  <a:gd name="connsiteX1" fmla="*/ 1675006 w 1704109"/>
                  <a:gd name="connsiteY1" fmla="*/ 0 h 2751512"/>
                  <a:gd name="connsiteX2" fmla="*/ 1704109 w 1704109"/>
                  <a:gd name="connsiteY2" fmla="*/ 2751512 h 2751512"/>
                  <a:gd name="connsiteX3" fmla="*/ 0 w 1704109"/>
                  <a:gd name="connsiteY3" fmla="*/ 2751512 h 2751512"/>
                  <a:gd name="connsiteX0" fmla="*/ 0 w 1704109"/>
                  <a:gd name="connsiteY0" fmla="*/ 2567284 h 2567284"/>
                  <a:gd name="connsiteX1" fmla="*/ 1619738 w 1704109"/>
                  <a:gd name="connsiteY1" fmla="*/ 0 h 2567284"/>
                  <a:gd name="connsiteX2" fmla="*/ 1704109 w 1704109"/>
                  <a:gd name="connsiteY2" fmla="*/ 2567284 h 2567284"/>
                  <a:gd name="connsiteX3" fmla="*/ 0 w 1704109"/>
                  <a:gd name="connsiteY3" fmla="*/ 2567284 h 2567284"/>
                  <a:gd name="connsiteX0" fmla="*/ 0 w 1704109"/>
                  <a:gd name="connsiteY0" fmla="*/ 2567284 h 2567284"/>
                  <a:gd name="connsiteX1" fmla="*/ 1656584 w 1704109"/>
                  <a:gd name="connsiteY1" fmla="*/ 0 h 2567284"/>
                  <a:gd name="connsiteX2" fmla="*/ 1704109 w 1704109"/>
                  <a:gd name="connsiteY2" fmla="*/ 2567284 h 2567284"/>
                  <a:gd name="connsiteX3" fmla="*/ 0 w 1704109"/>
                  <a:gd name="connsiteY3" fmla="*/ 2567284 h 2567284"/>
                  <a:gd name="connsiteX0" fmla="*/ 0 w 1704109"/>
                  <a:gd name="connsiteY0" fmla="*/ 2564282 h 2564282"/>
                  <a:gd name="connsiteX1" fmla="*/ 1683604 w 1704109"/>
                  <a:gd name="connsiteY1" fmla="*/ 0 h 2564282"/>
                  <a:gd name="connsiteX2" fmla="*/ 1704109 w 1704109"/>
                  <a:gd name="connsiteY2" fmla="*/ 2564282 h 2564282"/>
                  <a:gd name="connsiteX3" fmla="*/ 0 w 1704109"/>
                  <a:gd name="connsiteY3" fmla="*/ 2564282 h 2564282"/>
                  <a:gd name="connsiteX0" fmla="*/ 0 w 1704109"/>
                  <a:gd name="connsiteY0" fmla="*/ 2519248 h 2519248"/>
                  <a:gd name="connsiteX1" fmla="*/ 1674597 w 1704109"/>
                  <a:gd name="connsiteY1" fmla="*/ 0 h 2519248"/>
                  <a:gd name="connsiteX2" fmla="*/ 1704109 w 1704109"/>
                  <a:gd name="connsiteY2" fmla="*/ 2519248 h 2519248"/>
                  <a:gd name="connsiteX3" fmla="*/ 0 w 1704109"/>
                  <a:gd name="connsiteY3" fmla="*/ 2519248 h 2519248"/>
                  <a:gd name="connsiteX0" fmla="*/ 0 w 1665080"/>
                  <a:gd name="connsiteY0" fmla="*/ 2522250 h 2522250"/>
                  <a:gd name="connsiteX1" fmla="*/ 1635568 w 1665080"/>
                  <a:gd name="connsiteY1" fmla="*/ 0 h 2522250"/>
                  <a:gd name="connsiteX2" fmla="*/ 1665080 w 1665080"/>
                  <a:gd name="connsiteY2" fmla="*/ 2519248 h 2522250"/>
                  <a:gd name="connsiteX3" fmla="*/ 0 w 1665080"/>
                  <a:gd name="connsiteY3" fmla="*/ 2522250 h 2522250"/>
                  <a:gd name="connsiteX0" fmla="*/ 0 w 928168"/>
                  <a:gd name="connsiteY0" fmla="*/ 2522250 h 2522250"/>
                  <a:gd name="connsiteX1" fmla="*/ 898656 w 928168"/>
                  <a:gd name="connsiteY1" fmla="*/ 0 h 2522250"/>
                  <a:gd name="connsiteX2" fmla="*/ 928168 w 928168"/>
                  <a:gd name="connsiteY2" fmla="*/ 2519248 h 2522250"/>
                  <a:gd name="connsiteX3" fmla="*/ 0 w 928168"/>
                  <a:gd name="connsiteY3" fmla="*/ 2522250 h 2522250"/>
                  <a:gd name="connsiteX0" fmla="*/ 0 w 903604"/>
                  <a:gd name="connsiteY0" fmla="*/ 2522250 h 2522250"/>
                  <a:gd name="connsiteX1" fmla="*/ 898656 w 903604"/>
                  <a:gd name="connsiteY1" fmla="*/ 0 h 2522250"/>
                  <a:gd name="connsiteX2" fmla="*/ 903604 w 903604"/>
                  <a:gd name="connsiteY2" fmla="*/ 2513107 h 2522250"/>
                  <a:gd name="connsiteX3" fmla="*/ 0 w 903604"/>
                  <a:gd name="connsiteY3" fmla="*/ 2522250 h 2522250"/>
                  <a:gd name="connsiteX0" fmla="*/ 0 w 903604"/>
                  <a:gd name="connsiteY0" fmla="*/ 2331881 h 2331881"/>
                  <a:gd name="connsiteX1" fmla="*/ 892515 w 903604"/>
                  <a:gd name="connsiteY1" fmla="*/ 0 h 2331881"/>
                  <a:gd name="connsiteX2" fmla="*/ 903604 w 903604"/>
                  <a:gd name="connsiteY2" fmla="*/ 2322738 h 2331881"/>
                  <a:gd name="connsiteX3" fmla="*/ 0 w 903604"/>
                  <a:gd name="connsiteY3" fmla="*/ 2331881 h 2331881"/>
                  <a:gd name="connsiteX0" fmla="*/ 0 w 907394"/>
                  <a:gd name="connsiteY0" fmla="*/ 2346502 h 2346502"/>
                  <a:gd name="connsiteX1" fmla="*/ 907136 w 907394"/>
                  <a:gd name="connsiteY1" fmla="*/ 0 h 2346502"/>
                  <a:gd name="connsiteX2" fmla="*/ 903604 w 907394"/>
                  <a:gd name="connsiteY2" fmla="*/ 2337359 h 2346502"/>
                  <a:gd name="connsiteX3" fmla="*/ 0 w 907394"/>
                  <a:gd name="connsiteY3" fmla="*/ 2346502 h 2346502"/>
                  <a:gd name="connsiteX0" fmla="*/ 0 w 912986"/>
                  <a:gd name="connsiteY0" fmla="*/ 2346502 h 2346741"/>
                  <a:gd name="connsiteX1" fmla="*/ 907136 w 912986"/>
                  <a:gd name="connsiteY1" fmla="*/ 0 h 2346741"/>
                  <a:gd name="connsiteX2" fmla="*/ 912986 w 912986"/>
                  <a:gd name="connsiteY2" fmla="*/ 2346741 h 2346741"/>
                  <a:gd name="connsiteX3" fmla="*/ 0 w 912986"/>
                  <a:gd name="connsiteY3" fmla="*/ 2346502 h 2346741"/>
                </a:gdLst>
                <a:ahLst/>
                <a:cxnLst>
                  <a:cxn ang="0">
                    <a:pos x="connsiteX0" y="connsiteY0"/>
                  </a:cxn>
                  <a:cxn ang="0">
                    <a:pos x="connsiteX1" y="connsiteY1"/>
                  </a:cxn>
                  <a:cxn ang="0">
                    <a:pos x="connsiteX2" y="connsiteY2"/>
                  </a:cxn>
                  <a:cxn ang="0">
                    <a:pos x="connsiteX3" y="connsiteY3"/>
                  </a:cxn>
                </a:cxnLst>
                <a:rect l="l" t="t" r="r" b="b"/>
                <a:pathLst>
                  <a:path w="912986" h="2346741">
                    <a:moveTo>
                      <a:pt x="0" y="2346502"/>
                    </a:moveTo>
                    <a:lnTo>
                      <a:pt x="907136" y="0"/>
                    </a:lnTo>
                    <a:cubicBezTo>
                      <a:pt x="908785" y="837702"/>
                      <a:pt x="911337" y="1509039"/>
                      <a:pt x="912986" y="2346741"/>
                    </a:cubicBezTo>
                    <a:lnTo>
                      <a:pt x="0" y="2346502"/>
                    </a:lnTo>
                    <a:close/>
                  </a:path>
                </a:pathLst>
              </a:custGeom>
              <a:solidFill>
                <a:srgbClr val="9D1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aseline="0"/>
              </a:p>
            </p:txBody>
          </p:sp>
        </p:grpSp>
        <p:pic>
          <p:nvPicPr>
            <p:cNvPr id="11" name="Imagen 10">
              <a:extLst>
                <a:ext uri="{FF2B5EF4-FFF2-40B4-BE49-F238E27FC236}">
                  <a16:creationId xmlns:a16="http://schemas.microsoft.com/office/drawing/2014/main" xmlns="" id="{FB0429AB-0955-E646-9204-4F28259080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2833" y="4750167"/>
              <a:ext cx="2116703" cy="2116703"/>
            </a:xfrm>
            <a:prstGeom prst="rect">
              <a:avLst/>
            </a:prstGeom>
          </p:spPr>
        </p:pic>
      </p:grpSp>
      <p:sp>
        <p:nvSpPr>
          <p:cNvPr id="2" name="Título 1">
            <a:extLst>
              <a:ext uri="{FF2B5EF4-FFF2-40B4-BE49-F238E27FC236}">
                <a16:creationId xmlns:a16="http://schemas.microsoft.com/office/drawing/2014/main" xmlns="" id="{78BAFF1D-2A09-944E-8AB5-03BD44AB516E}"/>
              </a:ext>
            </a:extLst>
          </p:cNvPr>
          <p:cNvSpPr>
            <a:spLocks noGrp="1"/>
          </p:cNvSpPr>
          <p:nvPr>
            <p:ph type="ctrTitle"/>
          </p:nvPr>
        </p:nvSpPr>
        <p:spPr>
          <a:xfrm>
            <a:off x="232234" y="3314700"/>
            <a:ext cx="10202352" cy="1038225"/>
          </a:xfrm>
        </p:spPr>
        <p:txBody>
          <a:bodyPr/>
          <a:lstStyle/>
          <a:p>
            <a:r>
              <a:rPr lang="es-CO" sz="5400" dirty="0">
                <a:solidFill>
                  <a:schemeClr val="bg1"/>
                </a:solidFill>
                <a:latin typeface="+mn-lt"/>
              </a:rPr>
              <a:t>CONFLICTO DE </a:t>
            </a:r>
            <a:r>
              <a:rPr lang="es-CO" sz="5400" dirty="0" smtClean="0">
                <a:solidFill>
                  <a:schemeClr val="bg1"/>
                </a:solidFill>
                <a:latin typeface="+mn-lt"/>
              </a:rPr>
              <a:t>INTERESES</a:t>
            </a:r>
            <a:endParaRPr lang="es-CO" sz="3200" dirty="0">
              <a:solidFill>
                <a:schemeClr val="bg1"/>
              </a:solidFill>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4586" y="58459"/>
            <a:ext cx="1723370" cy="1723370"/>
          </a:xfrm>
          <a:prstGeom prst="rect">
            <a:avLst/>
          </a:prstGeom>
        </p:spPr>
      </p:pic>
      <p:pic>
        <p:nvPicPr>
          <p:cNvPr id="13" name="Imagen 12"/>
          <p:cNvPicPr>
            <a:picLocks noChangeAspect="1"/>
          </p:cNvPicPr>
          <p:nvPr/>
        </p:nvPicPr>
        <p:blipFill>
          <a:blip r:embed="rId5"/>
          <a:stretch>
            <a:fillRect/>
          </a:stretch>
        </p:blipFill>
        <p:spPr>
          <a:xfrm>
            <a:off x="-428667" y="145448"/>
            <a:ext cx="3387019" cy="817556"/>
          </a:xfrm>
          <a:prstGeom prst="rect">
            <a:avLst/>
          </a:prstGeom>
        </p:spPr>
      </p:pic>
    </p:spTree>
    <p:extLst>
      <p:ext uri="{BB962C8B-B14F-4D97-AF65-F5344CB8AC3E}">
        <p14:creationId xmlns:p14="http://schemas.microsoft.com/office/powerpoint/2010/main" val="584948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cono persona"/>
          <p:cNvSpPr>
            <a:spLocks noChangeAspect="1" noChangeArrowheads="1"/>
          </p:cNvSpPr>
          <p:nvPr/>
        </p:nvSpPr>
        <p:spPr bwMode="auto">
          <a:xfrm>
            <a:off x="34925" y="21302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Icono PDF"/>
          <p:cNvSpPr>
            <a:spLocks noChangeAspect="1" noChangeArrowheads="1"/>
          </p:cNvSpPr>
          <p:nvPr/>
        </p:nvSpPr>
        <p:spPr bwMode="auto">
          <a:xfrm>
            <a:off x="34925" y="223694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cono DOCUMENTOS"/>
          <p:cNvSpPr>
            <a:spLocks noChangeAspect="1" noChangeArrowheads="1"/>
          </p:cNvSpPr>
          <p:nvPr/>
        </p:nvSpPr>
        <p:spPr bwMode="auto">
          <a:xfrm>
            <a:off x="34925" y="22948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icono cancelado"/>
          <p:cNvSpPr>
            <a:spLocks noChangeAspect="1" noChangeArrowheads="1"/>
          </p:cNvSpPr>
          <p:nvPr/>
        </p:nvSpPr>
        <p:spPr bwMode="auto">
          <a:xfrm>
            <a:off x="34925" y="23680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icono calendario"/>
          <p:cNvSpPr>
            <a:spLocks noChangeAspect="1" noChangeArrowheads="1"/>
          </p:cNvSpPr>
          <p:nvPr/>
        </p:nvSpPr>
        <p:spPr bwMode="auto">
          <a:xfrm>
            <a:off x="34925" y="2426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icono aprobado"/>
          <p:cNvSpPr>
            <a:spLocks noChangeAspect="1" noChangeArrowheads="1"/>
          </p:cNvSpPr>
          <p:nvPr/>
        </p:nvSpPr>
        <p:spPr bwMode="auto">
          <a:xfrm>
            <a:off x="34925" y="249920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ángulo 10"/>
          <p:cNvSpPr/>
          <p:nvPr/>
        </p:nvSpPr>
        <p:spPr>
          <a:xfrm>
            <a:off x="1354295" y="523052"/>
            <a:ext cx="4584951" cy="1754326"/>
          </a:xfrm>
          <a:prstGeom prst="rect">
            <a:avLst/>
          </a:prstGeom>
          <a:noFill/>
        </p:spPr>
        <p:txBody>
          <a:bodyPr wrap="square">
            <a:spAutoFit/>
          </a:bodyPr>
          <a:lstStyle/>
          <a:p>
            <a:pPr lvl="0" algn="r" defTabSz="914400" eaLnBrk="0" fontAlgn="base" hangingPunct="0">
              <a:spcBef>
                <a:spcPct val="0"/>
              </a:spcBef>
              <a:spcAft>
                <a:spcPct val="0"/>
              </a:spcAft>
            </a:pPr>
            <a:r>
              <a:rPr lang="en-US" altLang="en-US" sz="3600" b="1" dirty="0"/>
              <a:t>¿</a:t>
            </a:r>
            <a:r>
              <a:rPr lang="es-CO" altLang="en-US" sz="3600" b="1" dirty="0"/>
              <a:t>Qué</a:t>
            </a:r>
            <a:r>
              <a:rPr lang="en-US" altLang="en-US" sz="3600" b="1" dirty="0"/>
              <a:t> </a:t>
            </a:r>
            <a:r>
              <a:rPr lang="es-CO" altLang="en-US" sz="3600" b="1" dirty="0"/>
              <a:t>debo hacer ante una situación de conflicto de intereses?</a:t>
            </a:r>
          </a:p>
        </p:txBody>
      </p:sp>
      <p:sp>
        <p:nvSpPr>
          <p:cNvPr id="13" name="Rectángulo 12"/>
          <p:cNvSpPr/>
          <p:nvPr/>
        </p:nvSpPr>
        <p:spPr>
          <a:xfrm>
            <a:off x="6165668" y="660935"/>
            <a:ext cx="5190309" cy="4462760"/>
          </a:xfrm>
          <a:prstGeom prst="rect">
            <a:avLst/>
          </a:prstGeom>
          <a:noFill/>
        </p:spPr>
        <p:txBody>
          <a:bodyPr wrap="square">
            <a:spAutoFit/>
          </a:bodyPr>
          <a:lstStyle/>
          <a:p>
            <a:pPr lvl="0" defTabSz="914400" eaLnBrk="0" fontAlgn="base" hangingPunct="0">
              <a:spcBef>
                <a:spcPct val="0"/>
              </a:spcBef>
              <a:spcAft>
                <a:spcPct val="0"/>
              </a:spcAft>
            </a:pPr>
            <a:r>
              <a:rPr lang="es-CO" altLang="en-US" sz="2800" b="1" dirty="0">
                <a:solidFill>
                  <a:srgbClr val="BE0754"/>
                </a:solidFill>
              </a:rPr>
              <a:t>PASO 1</a:t>
            </a:r>
            <a:endParaRPr lang="es-CO" altLang="en-US" sz="2800" dirty="0">
              <a:solidFill>
                <a:srgbClr val="BE0754"/>
              </a:solidFill>
            </a:endParaRPr>
          </a:p>
          <a:p>
            <a:pPr lvl="0" defTabSz="914400" eaLnBrk="0" fontAlgn="base" hangingPunct="0">
              <a:spcBef>
                <a:spcPct val="0"/>
              </a:spcBef>
              <a:spcAft>
                <a:spcPct val="0"/>
              </a:spcAft>
            </a:pPr>
            <a:r>
              <a:rPr lang="es-CO" altLang="en-US" dirty="0"/>
              <a:t>  </a:t>
            </a:r>
          </a:p>
          <a:p>
            <a:pPr lvl="0" algn="just" defTabSz="914400" eaLnBrk="0" fontAlgn="base" hangingPunct="0">
              <a:spcBef>
                <a:spcPct val="0"/>
              </a:spcBef>
              <a:spcAft>
                <a:spcPct val="0"/>
              </a:spcAft>
            </a:pPr>
            <a:r>
              <a:rPr lang="es-CO" altLang="en-US" sz="1700" dirty="0"/>
              <a:t>El servidor público o contratista deberá identificar si se encuentra o no, en una situación de conflicto de intereses.</a:t>
            </a:r>
          </a:p>
          <a:p>
            <a:pPr lvl="0" algn="just" defTabSz="914400" eaLnBrk="0" fontAlgn="base" hangingPunct="0">
              <a:spcBef>
                <a:spcPct val="0"/>
              </a:spcBef>
              <a:spcAft>
                <a:spcPct val="0"/>
              </a:spcAft>
            </a:pPr>
            <a:r>
              <a:rPr lang="es-CO" altLang="en-US" sz="1700" dirty="0"/>
              <a:t>Lo invitamos a consultar</a:t>
            </a:r>
            <a:r>
              <a:rPr lang="es-CO" altLang="en-US" sz="1700" dirty="0" smtClean="0"/>
              <a:t>:</a:t>
            </a:r>
          </a:p>
          <a:p>
            <a:pPr lvl="0" algn="just" defTabSz="914400" eaLnBrk="0" fontAlgn="base" hangingPunct="0">
              <a:spcBef>
                <a:spcPct val="0"/>
              </a:spcBef>
              <a:spcAft>
                <a:spcPct val="0"/>
              </a:spcAft>
            </a:pPr>
            <a:endParaRPr lang="es-CO" altLang="en-US" sz="1700" dirty="0" smtClean="0"/>
          </a:p>
          <a:p>
            <a:pPr lvl="0" algn="just" defTabSz="914400" eaLnBrk="0" fontAlgn="base" hangingPunct="0">
              <a:spcBef>
                <a:spcPct val="0"/>
              </a:spcBef>
              <a:spcAft>
                <a:spcPct val="0"/>
              </a:spcAft>
            </a:pPr>
            <a:r>
              <a:rPr lang="es-CO" sz="1700" dirty="0">
                <a:hlinkClick r:id="rId2"/>
              </a:rPr>
              <a:t>Caja de herramientas: </a:t>
            </a:r>
            <a:endParaRPr lang="es-CO" altLang="en-US" sz="1700" dirty="0"/>
          </a:p>
          <a:p>
            <a:pPr lvl="0" algn="just" defTabSz="914400" eaLnBrk="0" fontAlgn="base" hangingPunct="0">
              <a:spcBef>
                <a:spcPct val="0"/>
              </a:spcBef>
              <a:spcAft>
                <a:spcPct val="0"/>
              </a:spcAft>
            </a:pPr>
            <a:endParaRPr lang="es-CO" altLang="en-US" sz="1700" dirty="0"/>
          </a:p>
          <a:p>
            <a:pPr marL="285750" lvl="0" indent="-285750" algn="just" defTabSz="914400" eaLnBrk="0" fontAlgn="base" hangingPunct="0">
              <a:spcBef>
                <a:spcPct val="0"/>
              </a:spcBef>
              <a:spcAft>
                <a:spcPct val="0"/>
              </a:spcAft>
              <a:buClr>
                <a:srgbClr val="BE0754"/>
              </a:buClr>
              <a:buFont typeface="Arial" panose="020B0604020202020204" pitchFamily="34" charset="0"/>
              <a:buChar char="•"/>
            </a:pPr>
            <a:r>
              <a:rPr lang="es-CO" altLang="en-US" sz="1700" dirty="0" smtClean="0"/>
              <a:t>Banco </a:t>
            </a:r>
            <a:r>
              <a:rPr lang="es-CO" altLang="en-US" sz="1700" dirty="0"/>
              <a:t>de casos sobre conflicto de intereses</a:t>
            </a:r>
          </a:p>
          <a:p>
            <a:pPr marL="285750" lvl="0" indent="-285750" algn="just" defTabSz="914400" eaLnBrk="0" fontAlgn="base" hangingPunct="0">
              <a:spcBef>
                <a:spcPct val="0"/>
              </a:spcBef>
              <a:spcAft>
                <a:spcPct val="0"/>
              </a:spcAft>
              <a:buClr>
                <a:srgbClr val="BE0754"/>
              </a:buClr>
              <a:buFont typeface="Arial" panose="020B0604020202020204" pitchFamily="34" charset="0"/>
              <a:buChar char="•"/>
            </a:pPr>
            <a:r>
              <a:rPr lang="es-CO" altLang="en-US" sz="1700" dirty="0"/>
              <a:t>Banco de conceptos, matriz normativa</a:t>
            </a:r>
          </a:p>
          <a:p>
            <a:pPr marL="285750" lvl="0" indent="-285750" algn="just" defTabSz="914400" eaLnBrk="0" fontAlgn="base" hangingPunct="0">
              <a:spcBef>
                <a:spcPct val="0"/>
              </a:spcBef>
              <a:spcAft>
                <a:spcPct val="0"/>
              </a:spcAft>
              <a:buClr>
                <a:srgbClr val="BE0754"/>
              </a:buClr>
              <a:buFont typeface="Arial" panose="020B0604020202020204" pitchFamily="34" charset="0"/>
              <a:buChar char="•"/>
            </a:pPr>
            <a:r>
              <a:rPr lang="es-CO" altLang="en-US" sz="1700" dirty="0"/>
              <a:t>Banco de casos sobre conflicto de intereses</a:t>
            </a:r>
            <a:r>
              <a:rPr lang="es-CO" altLang="en-US" sz="1700" dirty="0" smtClean="0"/>
              <a:t>.</a:t>
            </a:r>
          </a:p>
          <a:p>
            <a:pPr marL="285750" lvl="0" indent="-285750" algn="just" defTabSz="914400" eaLnBrk="0" fontAlgn="base" hangingPunct="0">
              <a:spcBef>
                <a:spcPct val="0"/>
              </a:spcBef>
              <a:spcAft>
                <a:spcPct val="0"/>
              </a:spcAft>
              <a:buClr>
                <a:srgbClr val="BE0754"/>
              </a:buClr>
              <a:buFont typeface="Arial" panose="020B0604020202020204" pitchFamily="34" charset="0"/>
              <a:buChar char="•"/>
            </a:pPr>
            <a:endParaRPr lang="es-CO" altLang="en-US" sz="1700" dirty="0"/>
          </a:p>
          <a:p>
            <a:pPr lvl="0" algn="just" defTabSz="914400" eaLnBrk="0" fontAlgn="base" hangingPunct="0">
              <a:spcBef>
                <a:spcPct val="0"/>
              </a:spcBef>
              <a:spcAft>
                <a:spcPct val="0"/>
              </a:spcAft>
            </a:pPr>
            <a:r>
              <a:rPr lang="es-CO" altLang="en-US" sz="1700" dirty="0" smtClean="0">
                <a:hlinkClick r:id="rId3"/>
              </a:rPr>
              <a:t>El </a:t>
            </a:r>
            <a:r>
              <a:rPr lang="es-CO" altLang="en-US" sz="1700" dirty="0">
                <a:hlinkClick r:id="rId3"/>
              </a:rPr>
              <a:t>simulador de conflictos.</a:t>
            </a:r>
            <a:endParaRPr lang="es-CO" altLang="en-US" sz="1700" dirty="0"/>
          </a:p>
          <a:p>
            <a:pPr algn="just" defTabSz="914400" eaLnBrk="0" fontAlgn="base" hangingPunct="0">
              <a:spcBef>
                <a:spcPct val="0"/>
              </a:spcBef>
              <a:spcAft>
                <a:spcPct val="0"/>
              </a:spcAft>
            </a:pPr>
            <a:r>
              <a:rPr lang="es-CO" altLang="en-US" sz="1700" dirty="0">
                <a:hlinkClick r:id="rId4"/>
              </a:rPr>
              <a:t>Tabla 4. Banco de casos sobre conflicto de intereses de la Guía de Conflicto de intereses</a:t>
            </a:r>
            <a:r>
              <a:rPr lang="es-CO" altLang="en-US" sz="1700" dirty="0" smtClean="0">
                <a:hlinkClick r:id="rId4"/>
              </a:rPr>
              <a:t>.</a:t>
            </a:r>
            <a:endParaRPr lang="en-US" dirty="0"/>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8396" y="2690949"/>
            <a:ext cx="3586123" cy="3586123"/>
          </a:xfrm>
          <a:prstGeom prst="rect">
            <a:avLst/>
          </a:prstGeom>
        </p:spPr>
      </p:pic>
    </p:spTree>
    <p:extLst>
      <p:ext uri="{BB962C8B-B14F-4D97-AF65-F5344CB8AC3E}">
        <p14:creationId xmlns:p14="http://schemas.microsoft.com/office/powerpoint/2010/main" val="1204731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985167" y="558605"/>
            <a:ext cx="5350219" cy="4339650"/>
          </a:xfrm>
          <a:prstGeom prst="rect">
            <a:avLst/>
          </a:prstGeom>
        </p:spPr>
        <p:txBody>
          <a:bodyPr wrap="square">
            <a:spAutoFit/>
          </a:bodyPr>
          <a:lstStyle/>
          <a:p>
            <a:pPr defTabSz="914400" eaLnBrk="0" fontAlgn="base" hangingPunct="0">
              <a:spcBef>
                <a:spcPct val="0"/>
              </a:spcBef>
              <a:spcAft>
                <a:spcPct val="0"/>
              </a:spcAft>
            </a:pPr>
            <a:r>
              <a:rPr lang="es-CO" altLang="en-US" sz="2800" b="1" dirty="0">
                <a:solidFill>
                  <a:srgbClr val="BE0754"/>
                </a:solidFill>
              </a:rPr>
              <a:t>PASO 2</a:t>
            </a:r>
          </a:p>
          <a:p>
            <a:pPr lvl="0" defTabSz="914400" eaLnBrk="0" fontAlgn="base" hangingPunct="0">
              <a:spcBef>
                <a:spcPct val="0"/>
              </a:spcBef>
              <a:spcAft>
                <a:spcPct val="0"/>
              </a:spcAft>
            </a:pPr>
            <a:r>
              <a:rPr lang="es-CO" altLang="en-US" dirty="0"/>
              <a:t>  </a:t>
            </a:r>
          </a:p>
          <a:p>
            <a:pPr lvl="0" defTabSz="914400" eaLnBrk="0" fontAlgn="base" hangingPunct="0">
              <a:spcBef>
                <a:spcPct val="0"/>
              </a:spcBef>
              <a:spcAft>
                <a:spcPct val="0"/>
              </a:spcAft>
            </a:pPr>
            <a:r>
              <a:rPr lang="es-CO" altLang="en-US" dirty="0"/>
              <a:t>Luego, deberá </a:t>
            </a:r>
            <a:r>
              <a:rPr lang="es-CO" altLang="en-US" b="1" dirty="0">
                <a:solidFill>
                  <a:srgbClr val="BE0754"/>
                </a:solidFill>
              </a:rPr>
              <a:t>declarar el conflicto de intereses ante el superior jerárquico</a:t>
            </a:r>
            <a:r>
              <a:rPr lang="es-CO" altLang="en-US" dirty="0"/>
              <a:t> para lo cual puede utilizar el formato de declaración de conflictos de intereses.</a:t>
            </a:r>
          </a:p>
          <a:p>
            <a:pPr lvl="0" defTabSz="914400" eaLnBrk="0" fontAlgn="base" hangingPunct="0">
              <a:spcBef>
                <a:spcPct val="0"/>
              </a:spcBef>
              <a:spcAft>
                <a:spcPct val="0"/>
              </a:spcAft>
            </a:pPr>
            <a:r>
              <a:rPr lang="es-CO" altLang="en-US" dirty="0">
                <a:hlinkClick r:id="rId2"/>
              </a:rPr>
              <a:t>Consulte la caja de herramientas</a:t>
            </a:r>
            <a:endParaRPr lang="es-CO" altLang="en-US" dirty="0"/>
          </a:p>
          <a:p>
            <a:pPr lvl="0" defTabSz="914400" eaLnBrk="0" fontAlgn="base" hangingPunct="0">
              <a:spcBef>
                <a:spcPct val="0"/>
              </a:spcBef>
              <a:spcAft>
                <a:spcPct val="0"/>
              </a:spcAft>
            </a:pPr>
            <a:endParaRPr lang="es-CO" altLang="en-US" sz="4000" b="1" dirty="0"/>
          </a:p>
          <a:p>
            <a:pPr lvl="0" defTabSz="914400" eaLnBrk="0" fontAlgn="base" hangingPunct="0">
              <a:spcBef>
                <a:spcPct val="0"/>
              </a:spcBef>
              <a:spcAft>
                <a:spcPct val="0"/>
              </a:spcAft>
            </a:pPr>
            <a:r>
              <a:rPr lang="es-CO" altLang="en-US" sz="2800" b="1" dirty="0">
                <a:solidFill>
                  <a:srgbClr val="BE0754"/>
                </a:solidFill>
              </a:rPr>
              <a:t>PASO 3</a:t>
            </a:r>
          </a:p>
          <a:p>
            <a:pPr lvl="0" defTabSz="914400" eaLnBrk="0" fontAlgn="base" hangingPunct="0">
              <a:spcBef>
                <a:spcPct val="0"/>
              </a:spcBef>
              <a:spcAft>
                <a:spcPct val="0"/>
              </a:spcAft>
            </a:pPr>
            <a:r>
              <a:rPr lang="es-CO" altLang="en-US" dirty="0"/>
              <a:t>  </a:t>
            </a:r>
          </a:p>
          <a:p>
            <a:pPr lvl="0" defTabSz="914400" eaLnBrk="0" fontAlgn="base" hangingPunct="0">
              <a:spcBef>
                <a:spcPct val="0"/>
              </a:spcBef>
              <a:spcAft>
                <a:spcPct val="0"/>
              </a:spcAft>
            </a:pPr>
            <a:r>
              <a:rPr lang="es-CO" altLang="en-US" dirty="0"/>
              <a:t>Sin importar si el conflicto de intereses identificado es </a:t>
            </a:r>
            <a:r>
              <a:rPr lang="es-CO" altLang="en-US" b="1" dirty="0">
                <a:solidFill>
                  <a:srgbClr val="BE0754"/>
                </a:solidFill>
              </a:rPr>
              <a:t>real</a:t>
            </a:r>
            <a:r>
              <a:rPr lang="es-CO" altLang="en-US" dirty="0"/>
              <a:t>, </a:t>
            </a:r>
            <a:r>
              <a:rPr lang="es-CO" altLang="en-US" b="1" dirty="0">
                <a:solidFill>
                  <a:srgbClr val="BE0754"/>
                </a:solidFill>
              </a:rPr>
              <a:t>potencial o aparente</a:t>
            </a:r>
            <a:r>
              <a:rPr lang="es-CO" altLang="en-US" dirty="0"/>
              <a:t>, </a:t>
            </a:r>
            <a:r>
              <a:rPr lang="es-CO" altLang="en-US" b="1" dirty="0"/>
              <a:t>el servidor deberá declararse impedido o informar que se encuentra en esa situación.</a:t>
            </a:r>
            <a:endParaRPr lang="en-US" b="1" dirty="0"/>
          </a:p>
        </p:txBody>
      </p:sp>
      <p:sp>
        <p:nvSpPr>
          <p:cNvPr id="5" name="Rectángulo 4"/>
          <p:cNvSpPr/>
          <p:nvPr/>
        </p:nvSpPr>
        <p:spPr>
          <a:xfrm>
            <a:off x="988686" y="455567"/>
            <a:ext cx="4580547" cy="1754326"/>
          </a:xfrm>
          <a:prstGeom prst="rect">
            <a:avLst/>
          </a:prstGeom>
        </p:spPr>
        <p:txBody>
          <a:bodyPr wrap="square">
            <a:spAutoFit/>
          </a:bodyPr>
          <a:lstStyle/>
          <a:p>
            <a:pPr lvl="0" algn="r" defTabSz="914400" eaLnBrk="0" fontAlgn="base" hangingPunct="0">
              <a:spcBef>
                <a:spcPct val="0"/>
              </a:spcBef>
              <a:spcAft>
                <a:spcPct val="0"/>
              </a:spcAft>
            </a:pPr>
            <a:r>
              <a:rPr lang="en-US" altLang="en-US" sz="3600" b="1" dirty="0"/>
              <a:t>¿</a:t>
            </a:r>
            <a:r>
              <a:rPr lang="es-CO" altLang="en-US" sz="3600" b="1" dirty="0"/>
              <a:t>Qué</a:t>
            </a:r>
            <a:r>
              <a:rPr lang="en-US" altLang="en-US" sz="3600" b="1" dirty="0"/>
              <a:t> </a:t>
            </a:r>
            <a:r>
              <a:rPr lang="es-CO" altLang="en-US" sz="3600" b="1" dirty="0"/>
              <a:t>debo hacer ante una situación de conflicto de intereses?</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995" y="2377809"/>
            <a:ext cx="3838304" cy="3838304"/>
          </a:xfrm>
          <a:prstGeom prst="rect">
            <a:avLst/>
          </a:prstGeom>
        </p:spPr>
      </p:pic>
    </p:spTree>
    <p:extLst>
      <p:ext uri="{BB962C8B-B14F-4D97-AF65-F5344CB8AC3E}">
        <p14:creationId xmlns:p14="http://schemas.microsoft.com/office/powerpoint/2010/main" val="1731069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33938" y="539200"/>
            <a:ext cx="6034627" cy="5386090"/>
          </a:xfrm>
          <a:prstGeom prst="rect">
            <a:avLst/>
          </a:prstGeom>
        </p:spPr>
        <p:txBody>
          <a:bodyPr wrap="square">
            <a:spAutoFit/>
          </a:bodyPr>
          <a:lstStyle/>
          <a:p>
            <a:pPr lvl="0" defTabSz="914400" eaLnBrk="0" fontAlgn="base" hangingPunct="0">
              <a:spcBef>
                <a:spcPct val="0"/>
              </a:spcBef>
              <a:spcAft>
                <a:spcPct val="0"/>
              </a:spcAft>
            </a:pPr>
            <a:r>
              <a:rPr lang="es-CO" altLang="en-US" sz="2800" b="1" dirty="0">
                <a:solidFill>
                  <a:srgbClr val="BE0754"/>
                </a:solidFill>
              </a:rPr>
              <a:t>PASO 4</a:t>
            </a:r>
          </a:p>
          <a:p>
            <a:pPr lvl="0" defTabSz="914400" eaLnBrk="0" fontAlgn="base" hangingPunct="0">
              <a:spcBef>
                <a:spcPct val="0"/>
              </a:spcBef>
              <a:spcAft>
                <a:spcPct val="0"/>
              </a:spcAft>
            </a:pPr>
            <a:r>
              <a:rPr lang="es-CO" altLang="en-US" dirty="0"/>
              <a:t>  </a:t>
            </a:r>
          </a:p>
          <a:p>
            <a:pPr lvl="0" algn="just" defTabSz="914400" eaLnBrk="0" fontAlgn="base" hangingPunct="0">
              <a:spcBef>
                <a:spcPct val="0"/>
              </a:spcBef>
              <a:spcAft>
                <a:spcPct val="0"/>
              </a:spcAft>
            </a:pPr>
            <a:r>
              <a:rPr lang="es-CO" altLang="en-US" sz="1700" dirty="0"/>
              <a:t>Para declarar el impedimento por estar en una situación de conflicto de intereses, </a:t>
            </a:r>
            <a:r>
              <a:rPr lang="es-CO" altLang="en-US" sz="1700" b="1" dirty="0"/>
              <a:t>el </a:t>
            </a:r>
            <a:r>
              <a:rPr lang="es-CO" altLang="en-US" sz="1700" b="1" dirty="0">
                <a:solidFill>
                  <a:srgbClr val="BE0754"/>
                </a:solidFill>
              </a:rPr>
              <a:t>servidor enviará dentro de los tres (3) días siguientes a su conocimiento</a:t>
            </a:r>
            <a:r>
              <a:rPr lang="es-CO" altLang="en-US" sz="1700" b="1" dirty="0"/>
              <a:t> la situación un escrito a su jefe o superior inmediato a través del formato de declaración situacional</a:t>
            </a:r>
            <a:r>
              <a:rPr lang="es-CO" altLang="en-US" sz="1700" dirty="0"/>
              <a:t>. En caso de no tener jefe o superior inmediato, debe presentar la declaración ante el representante legal de la entidad</a:t>
            </a:r>
            <a:r>
              <a:rPr lang="es-CO" altLang="en-US" sz="1700" dirty="0" smtClean="0"/>
              <a:t>.</a:t>
            </a:r>
          </a:p>
          <a:p>
            <a:pPr lvl="0" algn="just" defTabSz="914400" eaLnBrk="0" fontAlgn="base" hangingPunct="0">
              <a:spcBef>
                <a:spcPct val="0"/>
              </a:spcBef>
              <a:spcAft>
                <a:spcPct val="0"/>
              </a:spcAft>
            </a:pPr>
            <a:endParaRPr lang="es-CO" altLang="en-US" dirty="0"/>
          </a:p>
          <a:p>
            <a:pPr defTabSz="914400" eaLnBrk="0" fontAlgn="base" hangingPunct="0">
              <a:spcBef>
                <a:spcPct val="0"/>
              </a:spcBef>
              <a:spcAft>
                <a:spcPct val="0"/>
              </a:spcAft>
            </a:pPr>
            <a:r>
              <a:rPr lang="es-CO" altLang="en-US" sz="2800" b="1" dirty="0">
                <a:solidFill>
                  <a:srgbClr val="BE0754"/>
                </a:solidFill>
              </a:rPr>
              <a:t>PASO 5</a:t>
            </a:r>
          </a:p>
          <a:p>
            <a:pPr lvl="0" defTabSz="914400" eaLnBrk="0" fontAlgn="base" hangingPunct="0">
              <a:spcBef>
                <a:spcPct val="0"/>
              </a:spcBef>
              <a:spcAft>
                <a:spcPct val="0"/>
              </a:spcAft>
            </a:pPr>
            <a:r>
              <a:rPr lang="es-CO" altLang="en-US" dirty="0"/>
              <a:t>  </a:t>
            </a:r>
          </a:p>
          <a:p>
            <a:pPr lvl="0" algn="just" defTabSz="914400" eaLnBrk="0" fontAlgn="base" hangingPunct="0">
              <a:spcBef>
                <a:spcPct val="0"/>
              </a:spcBef>
              <a:spcAft>
                <a:spcPct val="0"/>
              </a:spcAft>
            </a:pPr>
            <a:r>
              <a:rPr lang="es-CO" altLang="en-US" sz="1700" b="1" dirty="0">
                <a:solidFill>
                  <a:srgbClr val="BE0754"/>
                </a:solidFill>
              </a:rPr>
              <a:t>Dentro de los diez (10) días siguientes a la fecha de recibido </a:t>
            </a:r>
            <a:r>
              <a:rPr lang="es-CO" altLang="en-US" sz="1700" b="1" dirty="0"/>
              <a:t>el escrito en mención, la autoridad competente deberá decidir si acepta o no el impedimento.</a:t>
            </a:r>
          </a:p>
          <a:p>
            <a:pPr lvl="0" algn="just" defTabSz="914400" eaLnBrk="0" fontAlgn="base" hangingPunct="0">
              <a:spcBef>
                <a:spcPct val="0"/>
              </a:spcBef>
              <a:spcAft>
                <a:spcPct val="0"/>
              </a:spcAft>
            </a:pPr>
            <a:r>
              <a:rPr lang="es-CO" altLang="en-US" sz="1700" dirty="0"/>
              <a:t>En caso de que se acepte que hay conflicto, deberá, además, determinar el servidor público se encargará de asumir, en remplazo, la regulación, gestión, control o decisión de la situación que generó el conflicto de intereses.</a:t>
            </a:r>
          </a:p>
        </p:txBody>
      </p:sp>
      <p:sp>
        <p:nvSpPr>
          <p:cNvPr id="5" name="Rectángulo 4"/>
          <p:cNvSpPr/>
          <p:nvPr/>
        </p:nvSpPr>
        <p:spPr>
          <a:xfrm>
            <a:off x="393107" y="419559"/>
            <a:ext cx="4652008" cy="1754326"/>
          </a:xfrm>
          <a:prstGeom prst="rect">
            <a:avLst/>
          </a:prstGeom>
        </p:spPr>
        <p:txBody>
          <a:bodyPr wrap="square">
            <a:spAutoFit/>
          </a:bodyPr>
          <a:lstStyle/>
          <a:p>
            <a:pPr lvl="0" algn="r" defTabSz="914400" eaLnBrk="0" fontAlgn="base" hangingPunct="0">
              <a:spcBef>
                <a:spcPct val="0"/>
              </a:spcBef>
              <a:spcAft>
                <a:spcPct val="0"/>
              </a:spcAft>
            </a:pPr>
            <a:r>
              <a:rPr lang="en-US" altLang="en-US" sz="3600" b="1" dirty="0"/>
              <a:t>¿</a:t>
            </a:r>
            <a:r>
              <a:rPr lang="es-CO" altLang="en-US" sz="3600" b="1" dirty="0"/>
              <a:t>Qué</a:t>
            </a:r>
            <a:r>
              <a:rPr lang="en-US" altLang="en-US" sz="3600" b="1" dirty="0"/>
              <a:t> </a:t>
            </a:r>
            <a:r>
              <a:rPr lang="es-CO" altLang="en-US" sz="3600" b="1" dirty="0"/>
              <a:t>debo hacer ante una situación de conflicto de intereses?</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279" y="2535809"/>
            <a:ext cx="3333515" cy="3017292"/>
          </a:xfrm>
          <a:prstGeom prst="rect">
            <a:avLst/>
          </a:prstGeom>
        </p:spPr>
      </p:pic>
    </p:spTree>
    <p:extLst>
      <p:ext uri="{BB962C8B-B14F-4D97-AF65-F5344CB8AC3E}">
        <p14:creationId xmlns:p14="http://schemas.microsoft.com/office/powerpoint/2010/main" val="3524186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61375" y="1180566"/>
            <a:ext cx="6989233" cy="4185761"/>
          </a:xfrm>
          <a:prstGeom prst="rect">
            <a:avLst/>
          </a:prstGeom>
        </p:spPr>
        <p:txBody>
          <a:bodyPr wrap="square">
            <a:spAutoFit/>
          </a:bodyPr>
          <a:lstStyle/>
          <a:p>
            <a:r>
              <a:rPr lang="es-ES" sz="4000" b="1" dirty="0"/>
              <a:t>¿Conflicto de intereses es lo mismo que corrupción?</a:t>
            </a:r>
          </a:p>
          <a:p>
            <a:endParaRPr lang="es-ES" dirty="0"/>
          </a:p>
          <a:p>
            <a:r>
              <a:rPr lang="es-ES" sz="2800" b="1" dirty="0">
                <a:solidFill>
                  <a:srgbClr val="BE0754"/>
                </a:solidFill>
              </a:rPr>
              <a:t>No</a:t>
            </a:r>
            <a:r>
              <a:rPr lang="es-ES" sz="2800" dirty="0"/>
              <a:t>, </a:t>
            </a:r>
            <a:r>
              <a:rPr lang="es-ES" sz="2800" b="1" dirty="0"/>
              <a:t>el conflicto de intereses es un riesgo de corrupción o disciplinario</a:t>
            </a:r>
            <a:r>
              <a:rPr lang="es-ES" sz="2800" dirty="0"/>
              <a:t>, pero si, el servidor público o contratista actúan movidos por su interés particular en provecho propio, y no se declaran impedidos, este se convierte en un hecho de corrupción.</a:t>
            </a:r>
            <a:endParaRPr lang="es-ES" sz="2800" b="0" i="0" dirty="0">
              <a:effectLst/>
            </a:endParaRPr>
          </a:p>
        </p:txBody>
      </p:sp>
    </p:spTree>
    <p:extLst>
      <p:ext uri="{BB962C8B-B14F-4D97-AF65-F5344CB8AC3E}">
        <p14:creationId xmlns:p14="http://schemas.microsoft.com/office/powerpoint/2010/main" val="1212668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218696" y="5254092"/>
            <a:ext cx="5754608" cy="1384995"/>
          </a:xfrm>
          <a:prstGeom prst="rect">
            <a:avLst/>
          </a:prstGeom>
          <a:noFill/>
        </p:spPr>
        <p:txBody>
          <a:bodyPr wrap="square" rtlCol="0">
            <a:spAutoFit/>
          </a:bodyPr>
          <a:lstStyle/>
          <a:p>
            <a:pPr algn="ctr"/>
            <a:r>
              <a:rPr lang="es-CO" sz="2000" dirty="0">
                <a:solidFill>
                  <a:schemeClr val="bg1"/>
                </a:solidFill>
              </a:rPr>
              <a:t>Equipo de Bienestar</a:t>
            </a:r>
          </a:p>
          <a:p>
            <a:pPr algn="ctr"/>
            <a:r>
              <a:rPr lang="es-CO" sz="2000" dirty="0">
                <a:solidFill>
                  <a:schemeClr val="bg1"/>
                </a:solidFill>
              </a:rPr>
              <a:t>Mariana Benavides </a:t>
            </a:r>
            <a:r>
              <a:rPr lang="es-CO" sz="2000" dirty="0" smtClean="0">
                <a:solidFill>
                  <a:schemeClr val="bg1"/>
                </a:solidFill>
              </a:rPr>
              <a:t>Arias</a:t>
            </a:r>
          </a:p>
          <a:p>
            <a:pPr algn="ctr"/>
            <a:r>
              <a:rPr lang="es-CO" sz="2400" b="1" dirty="0" smtClean="0">
                <a:solidFill>
                  <a:schemeClr val="bg1"/>
                </a:solidFill>
              </a:rPr>
              <a:t>julia.benavides@scj.gov.co</a:t>
            </a:r>
            <a:endParaRPr lang="es-CO" sz="2400" b="1" dirty="0">
              <a:solidFill>
                <a:schemeClr val="bg1"/>
              </a:solidFill>
            </a:endParaRPr>
          </a:p>
          <a:p>
            <a:pPr algn="ctr"/>
            <a:r>
              <a:rPr lang="es-CO" sz="2000" dirty="0" smtClean="0">
                <a:solidFill>
                  <a:schemeClr val="bg1"/>
                </a:solidFill>
              </a:rPr>
              <a:t>Ext</a:t>
            </a:r>
            <a:r>
              <a:rPr lang="es-CO" sz="2000" dirty="0">
                <a:solidFill>
                  <a:schemeClr val="bg1"/>
                </a:solidFill>
              </a:rPr>
              <a:t>: </a:t>
            </a:r>
            <a:r>
              <a:rPr lang="es-CO" sz="2000" dirty="0" smtClean="0">
                <a:solidFill>
                  <a:schemeClr val="bg1"/>
                </a:solidFill>
              </a:rPr>
              <a:t>1114</a:t>
            </a:r>
            <a:endParaRPr lang="en-US" dirty="0">
              <a:solidFill>
                <a:schemeClr val="bg1"/>
              </a:solidFill>
            </a:endParaRPr>
          </a:p>
        </p:txBody>
      </p:sp>
      <p:sp>
        <p:nvSpPr>
          <p:cNvPr id="2" name="Título 1"/>
          <p:cNvSpPr>
            <a:spLocks noGrp="1"/>
          </p:cNvSpPr>
          <p:nvPr>
            <p:ph type="title"/>
          </p:nvPr>
        </p:nvSpPr>
        <p:spPr>
          <a:xfrm>
            <a:off x="2734380" y="2013593"/>
            <a:ext cx="6723240" cy="1600200"/>
          </a:xfrm>
        </p:spPr>
        <p:txBody>
          <a:bodyPr/>
          <a:lstStyle/>
          <a:p>
            <a:r>
              <a:rPr lang="es-CO" sz="11500" dirty="0" smtClean="0">
                <a:solidFill>
                  <a:schemeClr val="bg1"/>
                </a:solidFill>
                <a:latin typeface="+mn-lt"/>
              </a:rPr>
              <a:t>¡GRACIAS!</a:t>
            </a:r>
            <a:endParaRPr lang="es-CO" sz="11500" dirty="0">
              <a:solidFill>
                <a:schemeClr val="bg1"/>
              </a:solidFill>
              <a:latin typeface="+mn-lt"/>
            </a:endParaRPr>
          </a:p>
        </p:txBody>
      </p:sp>
    </p:spTree>
    <p:extLst>
      <p:ext uri="{BB962C8B-B14F-4D97-AF65-F5344CB8AC3E}">
        <p14:creationId xmlns:p14="http://schemas.microsoft.com/office/powerpoint/2010/main" val="1107909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03391" y="302134"/>
            <a:ext cx="7585218" cy="707886"/>
          </a:xfrm>
          <a:prstGeom prst="rect">
            <a:avLst/>
          </a:prstGeom>
        </p:spPr>
        <p:txBody>
          <a:bodyPr wrap="none">
            <a:spAutoFit/>
          </a:bodyPr>
          <a:lstStyle/>
          <a:p>
            <a:r>
              <a:rPr lang="es-ES" sz="4000" b="1" dirty="0">
                <a:latin typeface="Work Sans"/>
              </a:rPr>
              <a:t>¿</a:t>
            </a:r>
            <a:r>
              <a:rPr lang="es-ES" sz="4000" b="1" dirty="0"/>
              <a:t>Qué es un Conflicto de Intereses?</a:t>
            </a:r>
          </a:p>
        </p:txBody>
      </p:sp>
      <p:sp>
        <p:nvSpPr>
          <p:cNvPr id="4" name="Rectángulo 3"/>
          <p:cNvSpPr/>
          <p:nvPr/>
        </p:nvSpPr>
        <p:spPr>
          <a:xfrm>
            <a:off x="1208829" y="4413350"/>
            <a:ext cx="9698141" cy="923330"/>
          </a:xfrm>
          <a:prstGeom prst="rect">
            <a:avLst/>
          </a:prstGeom>
        </p:spPr>
        <p:txBody>
          <a:bodyPr wrap="square">
            <a:spAutoFit/>
          </a:bodyPr>
          <a:lstStyle/>
          <a:p>
            <a:pPr algn="just"/>
            <a:r>
              <a:rPr lang="es-ES" dirty="0"/>
              <a:t>En Colombia, el concepto conflicto de intereses se encuentra definido en el </a:t>
            </a:r>
            <a:r>
              <a:rPr lang="es-ES" b="1" dirty="0">
                <a:solidFill>
                  <a:srgbClr val="BE0754"/>
                </a:solidFill>
              </a:rPr>
              <a:t>artículo 40 del Código Único Disciplinario </a:t>
            </a:r>
            <a:r>
              <a:rPr lang="es-ES" dirty="0"/>
              <a:t>y nos dice que el conflicto surge </a:t>
            </a:r>
            <a:r>
              <a:rPr lang="es-ES" b="1" dirty="0"/>
              <a:t>“cuando el interés general propio de la función pública entra en conflicto con el interés particular y directo del servidor público”.</a:t>
            </a:r>
            <a:endParaRPr lang="en-US" b="1" dirty="0"/>
          </a:p>
        </p:txBody>
      </p:sp>
      <p:grpSp>
        <p:nvGrpSpPr>
          <p:cNvPr id="9" name="Grupo 8"/>
          <p:cNvGrpSpPr/>
          <p:nvPr/>
        </p:nvGrpSpPr>
        <p:grpSpPr>
          <a:xfrm>
            <a:off x="-76201" y="1105085"/>
            <a:ext cx="12268201" cy="3171825"/>
            <a:chOff x="-76201" y="1105085"/>
            <a:chExt cx="12268201" cy="3171825"/>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621" t="38989" r="621" b="20606"/>
            <a:stretch/>
          </p:blipFill>
          <p:spPr>
            <a:xfrm>
              <a:off x="-76201" y="1105085"/>
              <a:ext cx="12268200" cy="2990850"/>
            </a:xfrm>
            <a:prstGeom prst="rect">
              <a:avLst/>
            </a:prstGeom>
          </p:spPr>
        </p:pic>
        <p:sp>
          <p:nvSpPr>
            <p:cNvPr id="5" name="Rectángulo 4"/>
            <p:cNvSpPr/>
            <p:nvPr/>
          </p:nvSpPr>
          <p:spPr>
            <a:xfrm>
              <a:off x="0" y="4095935"/>
              <a:ext cx="12192000" cy="18097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p:cNvSpPr/>
            <p:nvPr/>
          </p:nvSpPr>
          <p:spPr>
            <a:xfrm>
              <a:off x="6038850" y="4095935"/>
              <a:ext cx="6153149" cy="180975"/>
            </a:xfrm>
            <a:prstGeom prst="rect">
              <a:avLst/>
            </a:prstGeom>
            <a:solidFill>
              <a:srgbClr val="CC0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 name="CuadroTexto 6"/>
          <p:cNvSpPr txBox="1"/>
          <p:nvPr/>
        </p:nvSpPr>
        <p:spPr>
          <a:xfrm>
            <a:off x="1208829" y="5473120"/>
            <a:ext cx="6978042" cy="307777"/>
          </a:xfrm>
          <a:prstGeom prst="rect">
            <a:avLst/>
          </a:prstGeom>
          <a:noFill/>
        </p:spPr>
        <p:txBody>
          <a:bodyPr wrap="square" rtlCol="0">
            <a:spAutoFit/>
          </a:bodyPr>
          <a:lstStyle/>
          <a:p>
            <a:r>
              <a:rPr lang="es-CO" sz="1400" dirty="0">
                <a:hlinkClick r:id="rId3"/>
              </a:rPr>
              <a:t>https://www.funcionpublica.gov.co/web/identificacion-declaracion-conflicto-intereses/inicio</a:t>
            </a:r>
            <a:endParaRPr lang="es-CO" sz="1400" dirty="0"/>
          </a:p>
        </p:txBody>
      </p:sp>
    </p:spTree>
    <p:extLst>
      <p:ext uri="{BB962C8B-B14F-4D97-AF65-F5344CB8AC3E}">
        <p14:creationId xmlns:p14="http://schemas.microsoft.com/office/powerpoint/2010/main" val="1014807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42489" r="4978"/>
          <a:stretch/>
        </p:blipFill>
        <p:spPr>
          <a:xfrm>
            <a:off x="0" y="0"/>
            <a:ext cx="5629276" cy="6858000"/>
          </a:xfrm>
          <a:prstGeom prst="rect">
            <a:avLst/>
          </a:prstGeom>
        </p:spPr>
      </p:pic>
      <p:sp>
        <p:nvSpPr>
          <p:cNvPr id="4" name="Rectángulo 3"/>
          <p:cNvSpPr/>
          <p:nvPr/>
        </p:nvSpPr>
        <p:spPr>
          <a:xfrm>
            <a:off x="4419600" y="500720"/>
            <a:ext cx="7410450" cy="4732610"/>
          </a:xfrm>
          <a:prstGeom prst="rect">
            <a:avLst/>
          </a:prstGeom>
          <a:solidFill>
            <a:srgbClr val="CC0D57"/>
          </a:solidFill>
        </p:spPr>
        <p:txBody>
          <a:bodyPr wrap="square" lIns="756000" tIns="252000" rIns="252000">
            <a:spAutoFit/>
          </a:bodyPr>
          <a:lstStyle/>
          <a:p>
            <a:r>
              <a:rPr lang="es-ES" sz="1600" dirty="0">
                <a:solidFill>
                  <a:schemeClr val="bg1"/>
                </a:solidFill>
              </a:rPr>
              <a:t>En múltiples pronunciamientos el Consejo de Estado se ha pronunciado sobre el conflicto de intereses</a:t>
            </a:r>
            <a:r>
              <a:rPr lang="es-ES" sz="1600" dirty="0" smtClean="0">
                <a:solidFill>
                  <a:schemeClr val="bg1"/>
                </a:solidFill>
              </a:rPr>
              <a:t>.</a:t>
            </a:r>
          </a:p>
          <a:p>
            <a:endParaRPr lang="es-ES" sz="1600" dirty="0">
              <a:solidFill>
                <a:schemeClr val="bg1"/>
              </a:solidFill>
            </a:endParaRPr>
          </a:p>
          <a:p>
            <a:r>
              <a:rPr lang="es-ES" sz="1600" dirty="0">
                <a:solidFill>
                  <a:schemeClr val="bg1"/>
                </a:solidFill>
              </a:rPr>
              <a:t>A continuación, se señala una definición:</a:t>
            </a:r>
          </a:p>
          <a:p>
            <a:endParaRPr lang="es-ES" sz="1600" dirty="0">
              <a:solidFill>
                <a:schemeClr val="bg1"/>
              </a:solidFill>
            </a:endParaRPr>
          </a:p>
          <a:p>
            <a:r>
              <a:rPr lang="es-ES" sz="1600" b="1" dirty="0">
                <a:solidFill>
                  <a:schemeClr val="bg1"/>
                </a:solidFill>
              </a:rPr>
              <a:t>“El conflicto de intereses podría definirse como aquella conducta en que incurre un servidor público, contraria a la función pública, en la que, movido por un interés particular prevalente o ausente del interés general, sin declararse impedido, toma una decisión o realiza alguna gestión propia de sus funciones o cargo, en provecho suyo, de un familiar o un tercero y en perjuicio de la función pública. Por ello, la norma exige que, ante la pugna entre los intereses propios de la función y los particulares del funcionario, éste deba declararse impedido, pues es la manera honesta de reconocer la existencia de esa motivación y el deseo de cumplir con las funciones del cargo de manera transparente e imparcial."</a:t>
            </a:r>
            <a:endParaRPr lang="es-ES" sz="1600" dirty="0">
              <a:solidFill>
                <a:schemeClr val="bg1"/>
              </a:solidFill>
            </a:endParaRPr>
          </a:p>
          <a:p>
            <a:r>
              <a:rPr lang="es-ES" sz="1600" i="1" dirty="0">
                <a:solidFill>
                  <a:schemeClr val="bg1"/>
                </a:solidFill>
              </a:rPr>
              <a:t>Consejo de Estado. Radicación 11001-03-25-000-2005-00068-00 C.P. César Palomino Cortés</a:t>
            </a:r>
            <a:r>
              <a:rPr lang="es-ES" sz="1600" i="1" dirty="0" smtClean="0">
                <a:solidFill>
                  <a:schemeClr val="bg1"/>
                </a:solidFill>
              </a:rPr>
              <a:t>.</a:t>
            </a:r>
            <a:r>
              <a:rPr lang="es-ES" sz="1600" dirty="0">
                <a:solidFill>
                  <a:schemeClr val="bg1"/>
                </a:solidFill>
              </a:rPr>
              <a:t/>
            </a:r>
            <a:br>
              <a:rPr lang="es-ES" sz="1600" dirty="0">
                <a:solidFill>
                  <a:schemeClr val="bg1"/>
                </a:solidFill>
              </a:rPr>
            </a:br>
            <a:endParaRPr lang="en-US" sz="1600" dirty="0">
              <a:solidFill>
                <a:schemeClr val="bg1"/>
              </a:solidFill>
            </a:endParaRPr>
          </a:p>
        </p:txBody>
      </p:sp>
      <p:sp>
        <p:nvSpPr>
          <p:cNvPr id="5" name="Rectángulo 4"/>
          <p:cNvSpPr/>
          <p:nvPr/>
        </p:nvSpPr>
        <p:spPr>
          <a:xfrm>
            <a:off x="4419600" y="5314950"/>
            <a:ext cx="7410450" cy="8572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87809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572983784"/>
              </p:ext>
            </p:extLst>
          </p:nvPr>
        </p:nvGraphicFramePr>
        <p:xfrm>
          <a:off x="890954" y="527520"/>
          <a:ext cx="10410092"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7401" y="501393"/>
            <a:ext cx="1266713" cy="1266713"/>
          </a:xfrm>
          <a:prstGeom prst="rect">
            <a:avLst/>
          </a:prstGeom>
        </p:spPr>
      </p:pic>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4626" y="527520"/>
            <a:ext cx="1266713" cy="1266713"/>
          </a:xfrm>
          <a:prstGeom prst="rect">
            <a:avLst/>
          </a:prstGeom>
        </p:spPr>
      </p:pic>
      <p:pic>
        <p:nvPicPr>
          <p:cNvPr id="8" name="Imagen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08099" y="527520"/>
            <a:ext cx="1266713" cy="1266713"/>
          </a:xfrm>
          <a:prstGeom prst="rect">
            <a:avLst/>
          </a:prstGeom>
        </p:spPr>
      </p:pic>
    </p:spTree>
    <p:extLst>
      <p:ext uri="{BB962C8B-B14F-4D97-AF65-F5344CB8AC3E}">
        <p14:creationId xmlns:p14="http://schemas.microsoft.com/office/powerpoint/2010/main" val="636712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1461" y="1431348"/>
            <a:ext cx="6631158" cy="4247317"/>
          </a:xfrm>
          <a:prstGeom prst="rect">
            <a:avLst/>
          </a:prstGeom>
        </p:spPr>
        <p:txBody>
          <a:bodyPr wrap="square">
            <a:spAutoFit/>
          </a:bodyPr>
          <a:lstStyle/>
          <a:p>
            <a:pPr algn="just"/>
            <a:r>
              <a:rPr lang="es-ES" dirty="0" smtClean="0"/>
              <a:t>Las </a:t>
            </a:r>
            <a:r>
              <a:rPr lang="es-ES" dirty="0"/>
              <a:t>principales características de los conflictos de intereses son</a:t>
            </a:r>
            <a:r>
              <a:rPr lang="es-ES" dirty="0" smtClean="0"/>
              <a:t>:</a:t>
            </a:r>
          </a:p>
          <a:p>
            <a:pPr algn="just"/>
            <a:endParaRPr lang="es-ES" dirty="0"/>
          </a:p>
          <a:p>
            <a:pPr marL="342900" indent="-342900" algn="just">
              <a:buClr>
                <a:srgbClr val="CC0D57"/>
              </a:buClr>
              <a:buFont typeface="+mj-lt"/>
              <a:buAutoNum type="alphaLcParenR"/>
            </a:pPr>
            <a:r>
              <a:rPr lang="es-ES" dirty="0" smtClean="0"/>
              <a:t>Implican </a:t>
            </a:r>
            <a:r>
              <a:rPr lang="es-ES" dirty="0"/>
              <a:t>una confrontación entre el deber público y los intereses privados del servidor.</a:t>
            </a:r>
          </a:p>
          <a:p>
            <a:pPr marL="342900" indent="-342900" algn="just">
              <a:buClr>
                <a:srgbClr val="CC0D57"/>
              </a:buClr>
              <a:buFont typeface="+mj-lt"/>
              <a:buAutoNum type="alphaLcParenR"/>
            </a:pPr>
            <a:r>
              <a:rPr lang="es-ES" dirty="0" smtClean="0"/>
              <a:t>Son </a:t>
            </a:r>
            <a:r>
              <a:rPr lang="es-ES" dirty="0"/>
              <a:t>inevitables y no se pueden prohibir debido a que los servidores públicos tienen familiares y amigos que podrían estar involucrados en alguna decisión laboral.</a:t>
            </a:r>
          </a:p>
          <a:p>
            <a:pPr marL="342900" indent="-342900" algn="just">
              <a:buClr>
                <a:srgbClr val="CC0D57"/>
              </a:buClr>
              <a:buFont typeface="+mj-lt"/>
              <a:buAutoNum type="alphaLcParenR"/>
            </a:pPr>
            <a:r>
              <a:rPr lang="es-ES" dirty="0" smtClean="0"/>
              <a:t>Pueden </a:t>
            </a:r>
            <a:r>
              <a:rPr lang="es-ES" dirty="0"/>
              <a:t>ser detectados y declarados voluntariamente antes de que existan y generen irregularidades o corrupción.</a:t>
            </a:r>
          </a:p>
          <a:p>
            <a:pPr marL="342900" indent="-342900" algn="just">
              <a:buClr>
                <a:srgbClr val="CC0D57"/>
              </a:buClr>
              <a:buFont typeface="+mj-lt"/>
              <a:buAutoNum type="alphaLcParenR"/>
            </a:pPr>
            <a:r>
              <a:rPr lang="es-ES" dirty="0" smtClean="0"/>
              <a:t>Por </a:t>
            </a:r>
            <a:r>
              <a:rPr lang="es-ES" dirty="0"/>
              <a:t>medio de su identificación y declaración se pretende preservar la independencia de criterio y el principio de equidad de la función pública.</a:t>
            </a:r>
          </a:p>
          <a:p>
            <a:pPr marL="342900" indent="-342900" algn="just">
              <a:buClr>
                <a:srgbClr val="CC0D57"/>
              </a:buClr>
              <a:buFont typeface="+mj-lt"/>
              <a:buAutoNum type="alphaLcParenR"/>
            </a:pPr>
            <a:r>
              <a:rPr lang="es-ES" dirty="0" smtClean="0"/>
              <a:t>Se </a:t>
            </a:r>
            <a:r>
              <a:rPr lang="es-ES" dirty="0"/>
              <a:t>pueden constituir en un riesgo de corrupción y si se materializa, se incurrirá en actuaciones fraudulentas o corruptas.</a:t>
            </a:r>
          </a:p>
          <a:p>
            <a:pPr marL="342900" indent="-342900" algn="just">
              <a:buClr>
                <a:srgbClr val="CC0D57"/>
              </a:buClr>
              <a:buFont typeface="+mj-lt"/>
              <a:buAutoNum type="alphaLcParenR"/>
            </a:pPr>
            <a:r>
              <a:rPr lang="es-ES" dirty="0" smtClean="0"/>
              <a:t>Afecta </a:t>
            </a:r>
            <a:r>
              <a:rPr lang="es-ES" dirty="0"/>
              <a:t>el </a:t>
            </a:r>
            <a:r>
              <a:rPr lang="es-ES" dirty="0" smtClean="0"/>
              <a:t>normal </a:t>
            </a:r>
            <a:r>
              <a:rPr lang="es-CO" dirty="0" smtClean="0"/>
              <a:t>funcionamiento </a:t>
            </a:r>
            <a:r>
              <a:rPr lang="es-CO" dirty="0"/>
              <a:t>de la administración pública.</a:t>
            </a:r>
            <a:endParaRPr lang="es-ES" b="0" i="0" dirty="0">
              <a:effectLst/>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2841" y="1447194"/>
            <a:ext cx="4136941" cy="4136941"/>
          </a:xfrm>
          <a:prstGeom prst="rect">
            <a:avLst/>
          </a:prstGeom>
        </p:spPr>
      </p:pic>
      <p:sp>
        <p:nvSpPr>
          <p:cNvPr id="3" name="CuadroTexto 2"/>
          <p:cNvSpPr txBox="1"/>
          <p:nvPr/>
        </p:nvSpPr>
        <p:spPr>
          <a:xfrm>
            <a:off x="1284515" y="452846"/>
            <a:ext cx="9622971" cy="707886"/>
          </a:xfrm>
          <a:prstGeom prst="rect">
            <a:avLst/>
          </a:prstGeom>
          <a:noFill/>
        </p:spPr>
        <p:txBody>
          <a:bodyPr wrap="square" rtlCol="0">
            <a:spAutoFit/>
          </a:bodyPr>
          <a:lstStyle/>
          <a:p>
            <a:pPr algn="ctr"/>
            <a:r>
              <a:rPr lang="es-ES" sz="4000" b="1" dirty="0"/>
              <a:t>Características de los conflictos de </a:t>
            </a:r>
            <a:r>
              <a:rPr lang="es-ES" sz="4000" b="1" dirty="0" smtClean="0"/>
              <a:t>intereses</a:t>
            </a:r>
            <a:endParaRPr lang="es-CO" sz="4000" dirty="0"/>
          </a:p>
        </p:txBody>
      </p:sp>
    </p:spTree>
    <p:extLst>
      <p:ext uri="{BB962C8B-B14F-4D97-AF65-F5344CB8AC3E}">
        <p14:creationId xmlns:p14="http://schemas.microsoft.com/office/powerpoint/2010/main" val="1190305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49781" y="1370335"/>
            <a:ext cx="6714309" cy="4278094"/>
          </a:xfrm>
          <a:prstGeom prst="rect">
            <a:avLst/>
          </a:prstGeom>
        </p:spPr>
        <p:txBody>
          <a:bodyPr wrap="square">
            <a:spAutoFit/>
          </a:bodyPr>
          <a:lstStyle/>
          <a:p>
            <a:r>
              <a:rPr lang="es-ES" sz="1700" dirty="0" smtClean="0"/>
              <a:t>Con </a:t>
            </a:r>
            <a:r>
              <a:rPr lang="es-ES" sz="1700" dirty="0"/>
              <a:t>el fin de analizar si la situación que se enfrenta es un posible conflicto de intereses y gestionarlo adecuadamente, los conflictos pueden clasificarse de tres </a:t>
            </a:r>
            <a:r>
              <a:rPr lang="es-ES" sz="1700" dirty="0" smtClean="0"/>
              <a:t>formas:</a:t>
            </a:r>
          </a:p>
          <a:p>
            <a:endParaRPr lang="es-ES" sz="1700" dirty="0"/>
          </a:p>
          <a:p>
            <a:pPr algn="just"/>
            <a:r>
              <a:rPr lang="es-ES" sz="1700" b="1" dirty="0">
                <a:solidFill>
                  <a:srgbClr val="BE0754"/>
                </a:solidFill>
              </a:rPr>
              <a:t>Real:</a:t>
            </a:r>
          </a:p>
          <a:p>
            <a:pPr algn="just"/>
            <a:r>
              <a:rPr lang="es-ES" sz="1700" dirty="0"/>
              <a:t>Cuando el servidor ya se encuentra en una situación en la que debe tomar una decisión en la que tiene un interés particular.</a:t>
            </a:r>
          </a:p>
          <a:p>
            <a:pPr algn="just"/>
            <a:r>
              <a:rPr lang="es-ES" sz="1700" b="1" dirty="0">
                <a:solidFill>
                  <a:srgbClr val="BE0754"/>
                </a:solidFill>
              </a:rPr>
              <a:t>Potencial:</a:t>
            </a:r>
          </a:p>
          <a:p>
            <a:pPr algn="just"/>
            <a:r>
              <a:rPr lang="es-ES" sz="1700" dirty="0"/>
              <a:t>Cuando el servidor tiene un interés particular que podría influir en sus obligaciones como servidor público, sin estar en ese momento en la situación de riesgo de conflicto de intereses. La situación puede presentarse en el futuro.</a:t>
            </a:r>
          </a:p>
          <a:p>
            <a:pPr algn="just"/>
            <a:r>
              <a:rPr lang="es-ES" sz="1700" b="1" dirty="0">
                <a:solidFill>
                  <a:srgbClr val="BE0754"/>
                </a:solidFill>
              </a:rPr>
              <a:t>Aparente:</a:t>
            </a:r>
          </a:p>
          <a:p>
            <a:pPr algn="just"/>
            <a:r>
              <a:rPr lang="es-ES" sz="1700" dirty="0"/>
              <a:t>Cuando el servidor público no tiene un interés privado, pero frente a la sociedad este podría ser considerado como un conflicto de intereses y afectaría su imagen profesional y la de la entidad.</a:t>
            </a:r>
            <a:endParaRPr lang="es-ES" sz="1700" i="0" dirty="0">
              <a:effectLst/>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272" y="2322645"/>
            <a:ext cx="3250842" cy="3250842"/>
          </a:xfrm>
          <a:prstGeom prst="rect">
            <a:avLst/>
          </a:prstGeom>
        </p:spPr>
      </p:pic>
      <p:sp>
        <p:nvSpPr>
          <p:cNvPr id="7" name="CuadroTexto 6"/>
          <p:cNvSpPr txBox="1"/>
          <p:nvPr/>
        </p:nvSpPr>
        <p:spPr>
          <a:xfrm>
            <a:off x="2785543" y="330926"/>
            <a:ext cx="6620915" cy="707886"/>
          </a:xfrm>
          <a:prstGeom prst="rect">
            <a:avLst/>
          </a:prstGeom>
          <a:noFill/>
        </p:spPr>
        <p:txBody>
          <a:bodyPr wrap="none" rtlCol="0">
            <a:spAutoFit/>
          </a:bodyPr>
          <a:lstStyle/>
          <a:p>
            <a:pPr algn="ctr"/>
            <a:r>
              <a:rPr lang="es-ES" sz="4000" b="1" dirty="0"/>
              <a:t>Tipos de conflicto de </a:t>
            </a:r>
            <a:r>
              <a:rPr lang="es-ES" sz="4000" b="1" dirty="0" smtClean="0"/>
              <a:t>intereses</a:t>
            </a:r>
            <a:endParaRPr lang="es-CO" sz="1600" dirty="0"/>
          </a:p>
        </p:txBody>
      </p:sp>
    </p:spTree>
    <p:extLst>
      <p:ext uri="{BB962C8B-B14F-4D97-AF65-F5344CB8AC3E}">
        <p14:creationId xmlns:p14="http://schemas.microsoft.com/office/powerpoint/2010/main" val="595632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380308" y="1207152"/>
            <a:ext cx="9431384" cy="646331"/>
          </a:xfrm>
          <a:prstGeom prst="rect">
            <a:avLst/>
          </a:prstGeom>
        </p:spPr>
        <p:txBody>
          <a:bodyPr wrap="square">
            <a:spAutoFit/>
          </a:bodyPr>
          <a:lstStyle/>
          <a:p>
            <a:r>
              <a:rPr lang="es-ES" dirty="0">
                <a:solidFill>
                  <a:srgbClr val="333333"/>
                </a:solidFill>
              </a:rPr>
              <a:t>El conflicto de intereses </a:t>
            </a:r>
            <a:r>
              <a:rPr lang="es-ES" dirty="0" smtClean="0">
                <a:solidFill>
                  <a:srgbClr val="333333"/>
                </a:solidFill>
              </a:rPr>
              <a:t>se </a:t>
            </a:r>
            <a:r>
              <a:rPr lang="es-ES" dirty="0">
                <a:solidFill>
                  <a:srgbClr val="333333"/>
                </a:solidFill>
              </a:rPr>
              <a:t>presenta cuando se tiene un interés particular y directo en la regulación, gestión, control o decisión del asunto por parte de alguno de los siguientes sujetos:</a:t>
            </a:r>
          </a:p>
        </p:txBody>
      </p:sp>
      <p:sp>
        <p:nvSpPr>
          <p:cNvPr id="6" name="CuadroTexto 5"/>
          <p:cNvSpPr txBox="1"/>
          <p:nvPr/>
        </p:nvSpPr>
        <p:spPr>
          <a:xfrm>
            <a:off x="4167908" y="375467"/>
            <a:ext cx="3856184" cy="707886"/>
          </a:xfrm>
          <a:prstGeom prst="rect">
            <a:avLst/>
          </a:prstGeom>
          <a:noFill/>
        </p:spPr>
        <p:txBody>
          <a:bodyPr wrap="none" rtlCol="0">
            <a:spAutoFit/>
          </a:bodyPr>
          <a:lstStyle/>
          <a:p>
            <a:r>
              <a:rPr lang="es-CO" sz="4000" b="1" dirty="0"/>
              <a:t>¿Cuándo Ocurre?</a:t>
            </a:r>
            <a:endParaRPr lang="en-US" sz="4000" b="1" dirty="0"/>
          </a:p>
        </p:txBody>
      </p:sp>
      <p:grpSp>
        <p:nvGrpSpPr>
          <p:cNvPr id="8" name="Grupo 7"/>
          <p:cNvGrpSpPr/>
          <p:nvPr/>
        </p:nvGrpSpPr>
        <p:grpSpPr>
          <a:xfrm>
            <a:off x="2181498" y="2200590"/>
            <a:ext cx="7829004" cy="3925879"/>
            <a:chOff x="2181498" y="1965468"/>
            <a:chExt cx="7829004" cy="3925879"/>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679" y="1965468"/>
              <a:ext cx="2242641" cy="1347358"/>
            </a:xfrm>
            <a:prstGeom prst="rect">
              <a:avLst/>
            </a:prstGeom>
          </p:spPr>
        </p:pic>
        <p:graphicFrame>
          <p:nvGraphicFramePr>
            <p:cNvPr id="7" name="Diagrama 6"/>
            <p:cNvGraphicFramePr/>
            <p:nvPr>
              <p:extLst>
                <p:ext uri="{D42A27DB-BD31-4B8C-83A1-F6EECF244321}">
                  <p14:modId xmlns:p14="http://schemas.microsoft.com/office/powerpoint/2010/main" val="3710107477"/>
                </p:ext>
              </p:extLst>
            </p:nvPr>
          </p:nvGraphicFramePr>
          <p:xfrm>
            <a:off x="2181498" y="2717074"/>
            <a:ext cx="7829004" cy="3174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186736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05646" y="2541578"/>
            <a:ext cx="7324884" cy="3170099"/>
          </a:xfrm>
          <a:prstGeom prst="rect">
            <a:avLst/>
          </a:prstGeom>
        </p:spPr>
        <p:txBody>
          <a:bodyPr wrap="square">
            <a:spAutoFit/>
          </a:bodyPr>
          <a:lstStyle/>
          <a:p>
            <a:pPr algn="just"/>
            <a:r>
              <a:rPr lang="es-ES" sz="2000" dirty="0">
                <a:solidFill>
                  <a:srgbClr val="333333"/>
                </a:solidFill>
              </a:rPr>
              <a:t>La normativa colombiana identifica las situaciones de conflictos de intereses de los servidores de las Ramas Ejecutiva, Legislativa, Judicial y de los órganos de control.</a:t>
            </a:r>
          </a:p>
          <a:p>
            <a:pPr algn="just"/>
            <a:endParaRPr lang="es-ES" sz="2000" dirty="0">
              <a:solidFill>
                <a:srgbClr val="333333"/>
              </a:solidFill>
            </a:endParaRPr>
          </a:p>
          <a:p>
            <a:pPr algn="just"/>
            <a:r>
              <a:rPr lang="es-ES" sz="2000" dirty="0">
                <a:solidFill>
                  <a:srgbClr val="333333"/>
                </a:solidFill>
              </a:rPr>
              <a:t>Por ello, y teniendo en cuenta que una situación de conflicto de intereses no se constituye de entrada como una falta disciplinaria o un acto de corrupción y que, para evitar llegar a esto, los servidores deben declarar su impedimento para tomar la decisión para declarar el conflicto de intereses, se presenta en la siguiente tipificación de situaciones de conflictos de interés</a:t>
            </a:r>
            <a:r>
              <a:rPr lang="es-ES" sz="2000" dirty="0" smtClean="0">
                <a:solidFill>
                  <a:srgbClr val="333333"/>
                </a:solidFill>
              </a:rPr>
              <a:t>:</a:t>
            </a:r>
            <a:endParaRPr lang="es-ES" sz="1400" dirty="0">
              <a:solidFill>
                <a:srgbClr val="333333"/>
              </a:solidFill>
            </a:endParaRPr>
          </a:p>
        </p:txBody>
      </p:sp>
      <p:sp>
        <p:nvSpPr>
          <p:cNvPr id="5" name="CuadroTexto 4"/>
          <p:cNvSpPr txBox="1"/>
          <p:nvPr/>
        </p:nvSpPr>
        <p:spPr>
          <a:xfrm>
            <a:off x="3805646" y="991107"/>
            <a:ext cx="5512526" cy="1323439"/>
          </a:xfrm>
          <a:prstGeom prst="rect">
            <a:avLst/>
          </a:prstGeom>
          <a:noFill/>
        </p:spPr>
        <p:txBody>
          <a:bodyPr wrap="square" rtlCol="0">
            <a:spAutoFit/>
          </a:bodyPr>
          <a:lstStyle/>
          <a:p>
            <a:r>
              <a:rPr lang="es-CO" sz="4000" b="1" dirty="0"/>
              <a:t>¿Cómo se Tipifican los Conflictos de Intereses?</a:t>
            </a:r>
            <a:endParaRPr lang="en-US" sz="4000" b="1" dirty="0"/>
          </a:p>
        </p:txBody>
      </p:sp>
    </p:spTree>
    <p:extLst>
      <p:ext uri="{BB962C8B-B14F-4D97-AF65-F5344CB8AC3E}">
        <p14:creationId xmlns:p14="http://schemas.microsoft.com/office/powerpoint/2010/main" val="2241263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30765" y="1262135"/>
            <a:ext cx="7553138" cy="4770537"/>
          </a:xfrm>
          <a:prstGeom prst="rect">
            <a:avLst/>
          </a:prstGeom>
        </p:spPr>
        <p:txBody>
          <a:bodyPr wrap="square">
            <a:spAutoFit/>
          </a:bodyPr>
          <a:lstStyle/>
          <a:p>
            <a:pPr marL="342900" indent="-342900" algn="just">
              <a:buClr>
                <a:srgbClr val="CC0D57"/>
              </a:buClr>
              <a:buFont typeface="+mj-lt"/>
              <a:buAutoNum type="arabicPeriod"/>
            </a:pPr>
            <a:r>
              <a:rPr lang="es-ES" sz="1600" dirty="0"/>
              <a:t>Interés directo/ conocimiento previo/concepto o consejo fuera de la actuación</a:t>
            </a:r>
          </a:p>
          <a:p>
            <a:pPr marL="342900" indent="-342900" algn="just">
              <a:buClr>
                <a:srgbClr val="CC0D57"/>
              </a:buClr>
              <a:buFont typeface="+mj-lt"/>
              <a:buAutoNum type="arabicPeriod"/>
            </a:pPr>
            <a:r>
              <a:rPr lang="es-ES" sz="1600" dirty="0"/>
              <a:t>Curador o tutor del interesado</a:t>
            </a:r>
          </a:p>
          <a:p>
            <a:pPr marL="342900" indent="-342900" algn="just">
              <a:buClr>
                <a:srgbClr val="CC0D57"/>
              </a:buClr>
              <a:buFont typeface="+mj-lt"/>
              <a:buAutoNum type="arabicPeriod"/>
            </a:pPr>
            <a:r>
              <a:rPr lang="es-ES" sz="1600" dirty="0"/>
              <a:t>Relación con las partes</a:t>
            </a:r>
          </a:p>
          <a:p>
            <a:pPr marL="342900" indent="-342900" algn="just">
              <a:buClr>
                <a:srgbClr val="CC0D57"/>
              </a:buClr>
              <a:buFont typeface="+mj-lt"/>
              <a:buAutoNum type="arabicPeriod"/>
            </a:pPr>
            <a:r>
              <a:rPr lang="es-ES" sz="1600" dirty="0"/>
              <a:t>Amistad o enemistad</a:t>
            </a:r>
          </a:p>
          <a:p>
            <a:pPr marL="342900" indent="-342900" algn="just">
              <a:buClr>
                <a:srgbClr val="CC0D57"/>
              </a:buClr>
              <a:buFont typeface="+mj-lt"/>
              <a:buAutoNum type="arabicPeriod"/>
            </a:pPr>
            <a:r>
              <a:rPr lang="es-ES" sz="1600" dirty="0"/>
              <a:t>Organización, sociedad o asociación a la cual perteneció o continúa siendo miembro</a:t>
            </a:r>
          </a:p>
          <a:p>
            <a:pPr marL="342900" indent="-342900" algn="just">
              <a:buClr>
                <a:srgbClr val="CC0D57"/>
              </a:buClr>
              <a:buFont typeface="+mj-lt"/>
              <a:buAutoNum type="arabicPeriod"/>
            </a:pPr>
            <a:r>
              <a:rPr lang="es-ES" sz="1600" dirty="0"/>
              <a:t>Litigio o controversia/ decisión administrativa pendiente</a:t>
            </a:r>
          </a:p>
          <a:p>
            <a:pPr marL="342900" indent="-342900" algn="just">
              <a:buClr>
                <a:srgbClr val="CC0D57"/>
              </a:buClr>
              <a:buFont typeface="+mj-lt"/>
              <a:buAutoNum type="arabicPeriod"/>
            </a:pPr>
            <a:r>
              <a:rPr lang="es-ES" sz="1600" dirty="0"/>
              <a:t>Denuncia penal o disciplinaria</a:t>
            </a:r>
          </a:p>
          <a:p>
            <a:pPr marL="342900" indent="-342900" algn="just">
              <a:buClr>
                <a:srgbClr val="CC0D57"/>
              </a:buClr>
              <a:buFont typeface="+mj-lt"/>
              <a:buAutoNum type="arabicPeriod"/>
            </a:pPr>
            <a:r>
              <a:rPr lang="es-ES" sz="1600" dirty="0"/>
              <a:t>Acreedor/ deudor</a:t>
            </a:r>
          </a:p>
          <a:p>
            <a:pPr marL="342900" indent="-342900" algn="just">
              <a:buClr>
                <a:srgbClr val="CC0D57"/>
              </a:buClr>
              <a:buFont typeface="+mj-lt"/>
              <a:buAutoNum type="arabicPeriod"/>
            </a:pPr>
            <a:r>
              <a:rPr lang="es-ES" sz="1600" dirty="0"/>
              <a:t>Antiguo empleador</a:t>
            </a:r>
          </a:p>
          <a:p>
            <a:pPr marL="342900" indent="-342900" algn="just">
              <a:buClr>
                <a:srgbClr val="CC0D57"/>
              </a:buClr>
              <a:buFont typeface="+mj-lt"/>
              <a:buAutoNum type="arabicPeriod"/>
            </a:pPr>
            <a:r>
              <a:rPr lang="es-ES" sz="1600" dirty="0"/>
              <a:t>Lista de candidatos</a:t>
            </a:r>
          </a:p>
          <a:p>
            <a:pPr marL="342900" indent="-342900" algn="just">
              <a:buClr>
                <a:srgbClr val="CC0D57"/>
              </a:buClr>
              <a:buFont typeface="+mj-lt"/>
              <a:buAutoNum type="arabicPeriod"/>
            </a:pPr>
            <a:r>
              <a:rPr lang="es-ES" sz="1600" dirty="0"/>
              <a:t>Recomendación</a:t>
            </a:r>
          </a:p>
          <a:p>
            <a:pPr marL="342900" indent="-342900" algn="just">
              <a:buClr>
                <a:srgbClr val="CC0D57"/>
              </a:buClr>
              <a:buFont typeface="+mj-lt"/>
              <a:buAutoNum type="arabicPeriod"/>
            </a:pPr>
            <a:r>
              <a:rPr lang="es-ES" sz="1600" dirty="0"/>
              <a:t>Relación contractual o de negocios</a:t>
            </a:r>
          </a:p>
          <a:p>
            <a:pPr marL="342900" indent="-342900" algn="just">
              <a:buClr>
                <a:srgbClr val="CC0D57"/>
              </a:buClr>
              <a:buFont typeface="+mj-lt"/>
              <a:buAutoNum type="arabicPeriod"/>
            </a:pPr>
            <a:r>
              <a:rPr lang="es-ES" sz="1600" dirty="0"/>
              <a:t>Heredero o legatario</a:t>
            </a:r>
          </a:p>
          <a:p>
            <a:pPr marL="342900" indent="-342900" algn="just">
              <a:buClr>
                <a:srgbClr val="CC0D57"/>
              </a:buClr>
              <a:buFont typeface="+mj-lt"/>
              <a:buAutoNum type="arabicPeriod"/>
            </a:pPr>
            <a:r>
              <a:rPr lang="es-ES" sz="1600" dirty="0"/>
              <a:t>Dádivas</a:t>
            </a:r>
          </a:p>
          <a:p>
            <a:pPr marL="342900" indent="-342900" algn="just">
              <a:buClr>
                <a:srgbClr val="CC0D57"/>
              </a:buClr>
              <a:buFont typeface="+mj-lt"/>
              <a:buAutoNum type="arabicPeriod"/>
            </a:pPr>
            <a:r>
              <a:rPr lang="es-ES" sz="1600" dirty="0"/>
              <a:t>Participación directa/ asesoría de alguna de las partes interesadas</a:t>
            </a:r>
          </a:p>
          <a:p>
            <a:pPr marL="342900" indent="-342900" algn="just">
              <a:buClr>
                <a:srgbClr val="CC0D57"/>
              </a:buClr>
              <a:buFont typeface="+mj-lt"/>
              <a:buAutoNum type="arabicPeriod"/>
            </a:pPr>
            <a:r>
              <a:rPr lang="es-ES" sz="1600" dirty="0"/>
              <a:t>Participación en proceso arbitral respecto de cuyo laudo se esté surtiendo recurso de anulación</a:t>
            </a:r>
          </a:p>
          <a:p>
            <a:pPr marL="342900" indent="-342900" algn="just">
              <a:buClr>
                <a:srgbClr val="CC0D57"/>
              </a:buClr>
              <a:buFont typeface="+mj-lt"/>
              <a:buAutoNum type="arabicPeriod"/>
            </a:pPr>
            <a:r>
              <a:rPr lang="es-ES" sz="1600" dirty="0"/>
              <a:t>Parientes en una de las entidades públicas que concurran al respectivo proceso</a:t>
            </a:r>
          </a:p>
          <a:p>
            <a:pPr marL="342900" indent="-342900" algn="just">
              <a:buClr>
                <a:srgbClr val="CC0D57"/>
              </a:buClr>
              <a:buFont typeface="+mj-lt"/>
              <a:buAutoNum type="arabicPeriod"/>
            </a:pPr>
            <a:r>
              <a:rPr lang="es-ES" sz="1600" dirty="0"/>
              <a:t>Haber prestado servicios remunerados a gremios o personas de derecho privado</a:t>
            </a:r>
          </a:p>
        </p:txBody>
      </p:sp>
      <p:sp>
        <p:nvSpPr>
          <p:cNvPr id="5" name="CuadroTexto 4"/>
          <p:cNvSpPr txBox="1"/>
          <p:nvPr/>
        </p:nvSpPr>
        <p:spPr>
          <a:xfrm>
            <a:off x="1530765" y="323512"/>
            <a:ext cx="7246984" cy="707886"/>
          </a:xfrm>
          <a:prstGeom prst="rect">
            <a:avLst/>
          </a:prstGeom>
          <a:noFill/>
        </p:spPr>
        <p:txBody>
          <a:bodyPr wrap="none" rtlCol="0">
            <a:spAutoFit/>
          </a:bodyPr>
          <a:lstStyle/>
          <a:p>
            <a:r>
              <a:rPr lang="es-CO" sz="4000" b="1" dirty="0"/>
              <a:t>Tipos  de Conflictos de Intereses?</a:t>
            </a:r>
            <a:endParaRPr lang="en-US" sz="4000" b="1"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1039" y="2195951"/>
            <a:ext cx="2382755" cy="2382755"/>
          </a:xfrm>
          <a:prstGeom prst="rect">
            <a:avLst/>
          </a:prstGeom>
        </p:spPr>
      </p:pic>
    </p:spTree>
    <p:extLst>
      <p:ext uri="{BB962C8B-B14F-4D97-AF65-F5344CB8AC3E}">
        <p14:creationId xmlns:p14="http://schemas.microsoft.com/office/powerpoint/2010/main" val="253364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ablasscj">
      <a:dk1>
        <a:sysClr val="windowText" lastClr="000000"/>
      </a:dk1>
      <a:lt1>
        <a:sysClr val="window" lastClr="FFFFFF"/>
      </a:lt1>
      <a:dk2>
        <a:srgbClr val="44546A"/>
      </a:dk2>
      <a:lt2>
        <a:srgbClr val="E7E6E6"/>
      </a:lt2>
      <a:accent1>
        <a:srgbClr val="CC0D57"/>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651</TotalTime>
  <Words>963</Words>
  <Application>Microsoft Office PowerPoint</Application>
  <PresentationFormat>Panorámica</PresentationFormat>
  <Paragraphs>100</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Work Sans</vt:lpstr>
      <vt:lpstr>Tema de Office</vt:lpstr>
      <vt:lpstr>CONFLICTO DE INTERESES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Doly Marcela Lopez Cardona</dc:creator>
  <cp:lastModifiedBy>USER</cp:lastModifiedBy>
  <cp:revision>118</cp:revision>
  <dcterms:created xsi:type="dcterms:W3CDTF">2020-01-02T19:38:41Z</dcterms:created>
  <dcterms:modified xsi:type="dcterms:W3CDTF">2020-08-20T11:09:46Z</dcterms:modified>
</cp:coreProperties>
</file>